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14" r:id="rId1"/>
  </p:sldMasterIdLst>
  <p:notesMasterIdLst>
    <p:notesMasterId r:id="rId45"/>
  </p:notesMasterIdLst>
  <p:sldIdLst>
    <p:sldId id="257" r:id="rId2"/>
    <p:sldId id="260" r:id="rId3"/>
    <p:sldId id="273" r:id="rId4"/>
    <p:sldId id="274" r:id="rId5"/>
    <p:sldId id="269" r:id="rId6"/>
    <p:sldId id="265" r:id="rId7"/>
    <p:sldId id="296" r:id="rId8"/>
    <p:sldId id="270" r:id="rId9"/>
    <p:sldId id="304" r:id="rId10"/>
    <p:sldId id="294" r:id="rId11"/>
    <p:sldId id="315" r:id="rId12"/>
    <p:sldId id="313" r:id="rId13"/>
    <p:sldId id="266" r:id="rId14"/>
    <p:sldId id="278" r:id="rId15"/>
    <p:sldId id="280" r:id="rId16"/>
    <p:sldId id="288" r:id="rId17"/>
    <p:sldId id="305" r:id="rId18"/>
    <p:sldId id="291" r:id="rId19"/>
    <p:sldId id="312" r:id="rId20"/>
    <p:sldId id="281" r:id="rId21"/>
    <p:sldId id="267" r:id="rId22"/>
    <p:sldId id="279" r:id="rId23"/>
    <p:sldId id="289" r:id="rId24"/>
    <p:sldId id="298" r:id="rId25"/>
    <p:sldId id="299" r:id="rId26"/>
    <p:sldId id="290" r:id="rId27"/>
    <p:sldId id="300" r:id="rId28"/>
    <p:sldId id="318" r:id="rId29"/>
    <p:sldId id="301" r:id="rId30"/>
    <p:sldId id="268" r:id="rId31"/>
    <p:sldId id="320" r:id="rId32"/>
    <p:sldId id="322" r:id="rId33"/>
    <p:sldId id="284" r:id="rId34"/>
    <p:sldId id="297" r:id="rId35"/>
    <p:sldId id="285" r:id="rId36"/>
    <p:sldId id="293" r:id="rId37"/>
    <p:sldId id="302" r:id="rId38"/>
    <p:sldId id="286" r:id="rId39"/>
    <p:sldId id="307" r:id="rId40"/>
    <p:sldId id="309" r:id="rId41"/>
    <p:sldId id="310" r:id="rId42"/>
    <p:sldId id="308" r:id="rId43"/>
    <p:sldId id="311" r:id="rId4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64B7"/>
    <a:srgbClr val="325C71"/>
    <a:srgbClr val="1A5E92"/>
    <a:srgbClr val="8C858D"/>
    <a:srgbClr val="195E94"/>
    <a:srgbClr val="0091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/>
    <p:restoredTop sz="94721"/>
  </p:normalViewPr>
  <p:slideViewPr>
    <p:cSldViewPr snapToGrid="0">
      <p:cViewPr varScale="1">
        <p:scale>
          <a:sx n="96" d="100"/>
          <a:sy n="96" d="100"/>
        </p:scale>
        <p:origin x="176" y="5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CA3F02-CEAE-9844-AA28-454E23891FBD}" type="datetimeFigureOut">
              <a:rPr lang="it-IT" smtClean="0"/>
              <a:t>20/06/25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96A2A1-8504-554E-8AEF-4AA505E3217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4795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96A2A1-8504-554E-8AEF-4AA505E32175}" type="slidenum">
              <a:rPr lang="it-IT" smtClean="0"/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21870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96A2A1-8504-554E-8AEF-4AA505E32175}" type="slidenum">
              <a:rPr lang="it-IT" smtClean="0"/>
              <a:t>28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50239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96A2A1-8504-554E-8AEF-4AA505E32175}" type="slidenum">
              <a:rPr lang="it-IT" smtClean="0"/>
              <a:t>43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3089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DD02573-3F46-1751-C094-20AC42C1FC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10CBC40-4641-92FD-BAA9-5FA0E1F0B8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301912C-C51E-9237-CCA7-C8E9EC980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BA835-12AC-4E8F-955A-EA3F4DE2791F}" type="datetime1">
              <a:rPr lang="en-US" smtClean="0"/>
              <a:t>6/20/25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EDA45FC-0786-8DCF-14A8-155A0F61E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5B4E3E6-A26E-235D-0CF6-371C9EB83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184048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6E12052-E740-16AD-0FFC-47B54FCFB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296B508D-6491-E44D-8753-BB6529E04C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8F03636-791E-0561-8686-6442F117C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BA835-12AC-4E8F-955A-EA3F4DE2791F}" type="datetime1">
              <a:rPr lang="en-US" smtClean="0"/>
              <a:t>6/20/25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BA08581-2079-A746-0E3C-B2AE86ADC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37551E1-949E-01E4-469D-5FFC14018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98953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1748860C-1913-387C-16A8-9EC0829A4D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0828C3DB-4177-9271-91EA-D519A4F3DD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AD02A18-03E0-5667-DFEC-BCE2EA865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BA835-12AC-4E8F-955A-EA3F4DE2791F}" type="datetime1">
              <a:rPr lang="en-US" smtClean="0"/>
              <a:t>6/20/25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110ADC5-4F49-40A3-C61A-910B0A35A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25A3DEC-DAA6-34FF-452B-D33032B85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619076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DD2FA41-3B9F-7F8C-0FF2-3364D1ED5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5FE62AB-7D79-987D-1098-FC43F72E14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F33A79E-88C2-E6DE-64A1-F708A3872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BA835-12AC-4E8F-955A-EA3F4DE2791F}" type="datetime1">
              <a:rPr lang="en-US" smtClean="0"/>
              <a:t>6/20/25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B1840D2-C1DB-B6D5-10AE-A9D973FE9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024B5EA-55B9-3418-55F7-10AD7F8DF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44048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0960F6F-6E2E-E408-F328-2509C30C2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E1BDCE7-8206-8B04-9DDF-148343F6BB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84FD88C-160A-44B6-6D32-95204E02D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BA835-12AC-4E8F-955A-EA3F4DE2791F}" type="datetime1">
              <a:rPr lang="en-US" smtClean="0"/>
              <a:t>6/20/25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E688B1B-2B04-7994-65FF-1CCE09A49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C7DD5D2-42B8-DE14-161E-D7DF6A85A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18128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53233D1-8E29-593B-6F1E-6ABB9E6ED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C35AA93-11A5-2D42-5A15-F3C6109171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2924777-1875-42AA-7BB0-284CB4E8C6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52EAAFC-04AE-0D70-A31F-652C14601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BA835-12AC-4E8F-955A-EA3F4DE2791F}" type="datetime1">
              <a:rPr lang="en-US" smtClean="0"/>
              <a:t>6/20/25</a:t>
            </a:fld>
            <a:endParaRPr lang="en-US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E4C0E20-B37B-61D6-C4DF-440CEA2A4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12183CB-CAA0-4C10-98B5-22BC2DF1F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287282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65EA4B4-5C4A-CBF6-FF75-E56B59751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1CD8385-0E72-112D-2B06-97FFB851F7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8236E2C-CC19-DB9F-0BE5-BAD77190E5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0E30897A-F768-30A1-00FA-D722573A04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C8C1CFF1-4968-D1D6-969B-218C029AA1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F2FCC16F-9482-F81A-3AA1-8EFE84C1C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BA835-12AC-4E8F-955A-EA3F4DE2791F}" type="datetime1">
              <a:rPr lang="en-US" smtClean="0"/>
              <a:t>6/20/25</a:t>
            </a:fld>
            <a:endParaRPr lang="en-US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9A5A78D-9523-9DA1-78DC-B3A14A7C0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2AA573F5-3F2B-8DA1-ADFA-6CD5BF50F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555374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D4C36EC-38FA-2E48-4A3D-366F4ED4C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8DBE6038-CC43-0EDE-A76D-C26585C88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BA835-12AC-4E8F-955A-EA3F4DE2791F}" type="datetime1">
              <a:rPr lang="en-US" smtClean="0"/>
              <a:t>6/20/25</a:t>
            </a:fld>
            <a:endParaRPr lang="en-US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A60F0D06-B4C3-C700-68FB-1DEF5395D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28C35172-2E6D-1E75-5945-86CA3A065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74325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61E948F8-E72B-8419-4A92-B0FE6BB11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BA835-12AC-4E8F-955A-EA3F4DE2791F}" type="datetime1">
              <a:rPr lang="en-US" smtClean="0"/>
              <a:t>6/20/25</a:t>
            </a:fld>
            <a:endParaRPr lang="en-US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4CF9942-B0EC-E132-1952-DE262831D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4286A0C-8627-BDB0-0772-5AD0477EC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056389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4F877D1-BB5E-A058-8B0D-5564C31DA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DBD3F32-7270-FD20-1222-BFA51D7C7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1C6F953-1912-C259-6A49-A60E6E5FE7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0932CCB-27D3-933A-CC56-0A127AC05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BA835-12AC-4E8F-955A-EA3F4DE2791F}" type="datetime1">
              <a:rPr lang="en-US" smtClean="0"/>
              <a:t>6/20/25</a:t>
            </a:fld>
            <a:endParaRPr lang="en-US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3FD4582-3075-A3A5-ECD8-6D8F99448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A25B187-C5F8-9724-5658-094E322D8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38239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8D3DC78-4FA0-53F1-FDB2-3B1CC0492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64B6AD7E-9D35-C163-D47D-C3C234AF24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A3D1E64-4B3E-F6E2-1A3C-D51FCF9AEF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4CBFF06-9747-9727-3143-1EDD5FD84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BA835-12AC-4E8F-955A-EA3F4DE2791F}" type="datetime1">
              <a:rPr lang="en-US" smtClean="0"/>
              <a:t>6/20/25</a:t>
            </a:fld>
            <a:endParaRPr lang="en-US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C862BCB-A0F4-B077-1FE9-96BA188B1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1D68B32-18D6-C4FD-F566-399AD7EE2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794918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4000"/>
            <a:lum/>
          </a:blip>
          <a:srcRect/>
          <a:tile tx="12700" ty="0" sx="100000" sy="100000" flip="x" algn="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26F1659C-1C93-DD47-1964-A9C099786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1444F67-02A2-EB37-D87B-9D3ABB8405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7A42370-DD7F-6DBD-39E8-EA96D2CA85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BA835-12AC-4E8F-955A-EA3F4DE2791F}" type="datetime1">
              <a:rPr lang="en-US" smtClean="0"/>
              <a:t>6/20/25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482FE7E-C10D-AAC2-5701-C415636555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8F9C7F7-8A0A-4C0A-5072-9BD7D95DFE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E7843D-FF13-4365-9478-9625B70A270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384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hyperlink" Target="mailto:domenicomadonna7@gmail.com" TargetMode="External"/><Relationship Id="rId4" Type="http://schemas.openxmlformats.org/officeDocument/2006/relationships/hyperlink" Target="mailto:Domenico.madonna1@asprc.it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5E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2DDC64B-5B69-E0B4-E05D-A01A8BCEB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754" y="2673753"/>
            <a:ext cx="4634513" cy="1764975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3200" b="1" kern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Gestione delle aspettative </a:t>
            </a:r>
            <a:br>
              <a:rPr lang="en-US" sz="3200" b="1" kern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 kern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prevenzione delle ricadute</a:t>
            </a:r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id="{1AC3F198-194F-47FD-D1E2-B2D3223C084C}"/>
              </a:ext>
            </a:extLst>
          </p:cNvPr>
          <p:cNvSpPr txBox="1">
            <a:spLocks/>
          </p:cNvSpPr>
          <p:nvPr/>
        </p:nvSpPr>
        <p:spPr>
          <a:xfrm>
            <a:off x="-1550677" y="2017899"/>
            <a:ext cx="9231410" cy="17649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Aspetti psicologici della Chirugia Bariatrica: 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EA944DDB-398F-7AF7-9872-92782614C374}"/>
              </a:ext>
            </a:extLst>
          </p:cNvPr>
          <p:cNvSpPr txBox="1"/>
          <p:nvPr/>
        </p:nvSpPr>
        <p:spPr>
          <a:xfrm>
            <a:off x="424728" y="5106014"/>
            <a:ext cx="427587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Dott. Domenico Madonna</a:t>
            </a:r>
            <a:br>
              <a:rPr lang="it-IT" sz="16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16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Medico Chirurgo</a:t>
            </a:r>
            <a:br>
              <a:rPr lang="it-IT" sz="16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16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Specialista in Psichiatria</a:t>
            </a:r>
          </a:p>
          <a:p>
            <a:r>
              <a:rPr lang="it-IT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Dirigente Medico ASP Reggio Calabria</a:t>
            </a:r>
            <a:br>
              <a:rPr lang="it-IT" sz="16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16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Professore a Contratto-Università degli Studi di Roma «La Sapienza» 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3BCAE773-DA80-F61F-EC75-4FEB30EA98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5530" y="0"/>
            <a:ext cx="6503746" cy="6858000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EACA3073-6DFE-68C6-42A3-11402478EB77}"/>
              </a:ext>
            </a:extLst>
          </p:cNvPr>
          <p:cNvSpPr txBox="1"/>
          <p:nvPr/>
        </p:nvSpPr>
        <p:spPr>
          <a:xfrm>
            <a:off x="821077" y="681210"/>
            <a:ext cx="427587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600" i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Reggio Calabria, 21 giugno 2024</a:t>
            </a:r>
          </a:p>
          <a:p>
            <a:pPr algn="ctr"/>
            <a:r>
              <a:rPr lang="it-IT" sz="1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Congresso Regionale SICOB Calabria</a:t>
            </a:r>
          </a:p>
        </p:txBody>
      </p:sp>
    </p:spTree>
    <p:extLst>
      <p:ext uri="{BB962C8B-B14F-4D97-AF65-F5344CB8AC3E}">
        <p14:creationId xmlns:p14="http://schemas.microsoft.com/office/powerpoint/2010/main" val="19937243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05547063-8679-27AE-8FC5-B29755373648}"/>
              </a:ext>
            </a:extLst>
          </p:cNvPr>
          <p:cNvSpPr txBox="1"/>
          <p:nvPr/>
        </p:nvSpPr>
        <p:spPr>
          <a:xfrm>
            <a:off x="1726693" y="1441172"/>
            <a:ext cx="8738614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Una valutazione psicologica approfondita consente di identificare i candidati più adatti alla chirurgia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bariatrica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e di impostare </a:t>
            </a:r>
            <a:r>
              <a:rPr lang="it-IT" sz="2400" b="1" dirty="0">
                <a:solidFill>
                  <a:srgbClr val="0091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interventi terapeutici mirati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, utili sia prima che dopo l’operazione</a:t>
            </a:r>
          </a:p>
          <a:p>
            <a:pPr algn="ctr"/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Affrontare questo percorso 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con consapevolezza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aspettative realistiche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e un 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buon equilibrio emotivo 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può influire positivamente sugli esiti, non solo fisici ma anche mentali. </a:t>
            </a:r>
          </a:p>
          <a:p>
            <a:pPr algn="just"/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Per questo, il supporto psicologico è sempre più riconosciuto come parte integrante del trattamento, fondamentale per il successo complessivo dell’intervento.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C04BF575-B18E-06F6-93EE-D80C693AE1BB}"/>
              </a:ext>
            </a:extLst>
          </p:cNvPr>
          <p:cNvSpPr txBox="1"/>
          <p:nvPr/>
        </p:nvSpPr>
        <p:spPr>
          <a:xfrm>
            <a:off x="1549072" y="936500"/>
            <a:ext cx="940260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Aspettative </a:t>
            </a:r>
            <a:r>
              <a:rPr lang="it-IT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pre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-operatorie e fattori psicologici predittivi:</a:t>
            </a:r>
          </a:p>
          <a:p>
            <a:pPr algn="ctr"/>
            <a:r>
              <a:rPr lang="it-IT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IMPLICAZIONI PER LA PRATICA CLINICA</a:t>
            </a:r>
          </a:p>
        </p:txBody>
      </p:sp>
    </p:spTree>
    <p:extLst>
      <p:ext uri="{BB962C8B-B14F-4D97-AF65-F5344CB8AC3E}">
        <p14:creationId xmlns:p14="http://schemas.microsoft.com/office/powerpoint/2010/main" val="33740154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BDC7D81-2497-C719-AC86-4BC0DC9B5C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1481" y="2386895"/>
            <a:ext cx="9929037" cy="3830896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Interventi cognitivo-comportamentali 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nella fase pre e post-operatoria permettono un miglioramento del disturbo alimentare, della fame emotiva, dei vissuti depressivi (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Cassin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et al., 2012) e dei livelli di attività fisica con conseguente riduzione e mantenimento del peso a lungo termine (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Weineland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et al., 2012)</a:t>
            </a:r>
          </a:p>
          <a:p>
            <a:pPr algn="just">
              <a:buFont typeface="Wingdings" pitchFamily="2" charset="2"/>
              <a:buChar char="ü"/>
            </a:pPr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Gli 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interventi di psico-educazione 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mirando ad incrementare la motivazione dei pazienti favoriscono la compliance al regime alimentare (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Leahey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, 2008)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70826910-7840-57B9-590B-B7D8AE3FFCE4}"/>
              </a:ext>
            </a:extLst>
          </p:cNvPr>
          <p:cNvSpPr txBox="1"/>
          <p:nvPr/>
        </p:nvSpPr>
        <p:spPr>
          <a:xfrm>
            <a:off x="1057052" y="1154760"/>
            <a:ext cx="1007789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it-IT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L’attuazione di interventi psico-educazionali e CBT aumenta le possibilità di successo post-chirurgico?</a:t>
            </a:r>
          </a:p>
        </p:txBody>
      </p:sp>
    </p:spTree>
    <p:extLst>
      <p:ext uri="{BB962C8B-B14F-4D97-AF65-F5344CB8AC3E}">
        <p14:creationId xmlns:p14="http://schemas.microsoft.com/office/powerpoint/2010/main" val="8797397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F21E4CAF-E4D3-E3A4-0770-535BF4DB369E}"/>
              </a:ext>
            </a:extLst>
          </p:cNvPr>
          <p:cNvSpPr txBox="1"/>
          <p:nvPr/>
        </p:nvSpPr>
        <p:spPr>
          <a:xfrm>
            <a:off x="1212112" y="1178303"/>
            <a:ext cx="10100930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Dopo l’intervento bariatrico, 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00919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il primo anno 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è spesso vissuto come 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un momento di grande entusiasmo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 la </a:t>
            </a:r>
            <a:r>
              <a:rPr kumimoji="0" lang="it-IT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perdita di peso è rapida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il </a:t>
            </a:r>
            <a:r>
              <a:rPr kumimoji="0" lang="it-IT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corpo cambia visibilmente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kumimoji="0" lang="it-IT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 molte persone riscoprono </a:t>
            </a:r>
            <a:r>
              <a:rPr kumimoji="0" lang="it-IT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possibilità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che prima sembravano </a:t>
            </a:r>
            <a:r>
              <a:rPr kumimoji="0" lang="it-IT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irraggiungibili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it-IT" sz="240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Tuttavia, con il passare del tempo, questa fase di euforia tende ad attenuarsi. È proprio in questo momento che emergono nuove sfide, e il 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00919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rischio di ricadute 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– cioè di recuperare parte o tutto il peso perso – 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diventa reale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it-IT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Le cause delle 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ricadute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non sono soltanto biologiche o legate al tipo di intervento eseguito. In molti casi,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 i fattori psicologici giocano un ruolo decisivo</a:t>
            </a:r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it-IT" sz="1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1619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E46C1507-CF60-BC54-8A0A-7482040AA3EC}"/>
              </a:ext>
            </a:extLst>
          </p:cNvPr>
          <p:cNvSpPr txBox="1"/>
          <p:nvPr/>
        </p:nvSpPr>
        <p:spPr>
          <a:xfrm>
            <a:off x="1394692" y="872998"/>
            <a:ext cx="94026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Prevenzione delle ricadute e fattori psicologici associati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0A096552-2AA6-37A8-40D9-BCA1869ADC35}"/>
              </a:ext>
            </a:extLst>
          </p:cNvPr>
          <p:cNvSpPr txBox="1"/>
          <p:nvPr/>
        </p:nvSpPr>
        <p:spPr>
          <a:xfrm>
            <a:off x="1210122" y="1460687"/>
            <a:ext cx="9771748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Uno degli aspetti più rilevanti è 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l’aderenza a lungo termine </a:t>
            </a:r>
          </a:p>
          <a:p>
            <a:pPr algn="ctr"/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ai cambiamenti nello stile di vita</a:t>
            </a:r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Subito dopo l’intervento, le regole alimentari sono seguite con rigore, spesso perché imposte dalle limitazioni fisiche stesse. Ma con il tempo, se non si sviluppano </a:t>
            </a:r>
            <a:r>
              <a:rPr lang="it-IT" sz="2400" b="1" dirty="0">
                <a:solidFill>
                  <a:srgbClr val="0091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nuove abitudini in modo consapevole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, si rischia di tornare gradualmente a comportamenti disfunzionali</a:t>
            </a:r>
          </a:p>
          <a:p>
            <a:pPr algn="ctr"/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In questo senso, la 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motivazione iniziale da sola non basta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: servono strategie di mantenimento, supporto costante e la capacità di affrontare le inevitabili oscillazioni emotive senza ricorrere </a:t>
            </a:r>
            <a:r>
              <a:rPr lang="it-IT" sz="2400" i="1" dirty="0">
                <a:latin typeface="Arial" panose="020B0604020202020204" pitchFamily="34" charset="0"/>
                <a:cs typeface="Arial" panose="020B0604020202020204" pitchFamily="34" charset="0"/>
              </a:rPr>
              <a:t>al cibo come consolazione</a:t>
            </a:r>
          </a:p>
        </p:txBody>
      </p:sp>
    </p:spTree>
    <p:extLst>
      <p:ext uri="{BB962C8B-B14F-4D97-AF65-F5344CB8AC3E}">
        <p14:creationId xmlns:p14="http://schemas.microsoft.com/office/powerpoint/2010/main" val="8854471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E46C1507-CF60-BC54-8A0A-7482040AA3EC}"/>
              </a:ext>
            </a:extLst>
          </p:cNvPr>
          <p:cNvSpPr txBox="1"/>
          <p:nvPr/>
        </p:nvSpPr>
        <p:spPr>
          <a:xfrm>
            <a:off x="1394695" y="652821"/>
            <a:ext cx="940260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Prevenzione delle ricadute e fattori psicologici associati:</a:t>
            </a:r>
          </a:p>
          <a:p>
            <a:pPr algn="ctr"/>
            <a:r>
              <a:rPr lang="it-IT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EVIDENZE SCIENTIFICHE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05547063-8679-27AE-8FC5-B29755373648}"/>
              </a:ext>
            </a:extLst>
          </p:cNvPr>
          <p:cNvSpPr txBox="1"/>
          <p:nvPr/>
        </p:nvSpPr>
        <p:spPr>
          <a:xfrm>
            <a:off x="6712145" y="1737832"/>
            <a:ext cx="4942580" cy="37517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Questa revisione ha identificato 3 principali fattori comportamentali associati al </a:t>
            </a:r>
            <a:r>
              <a:rPr lang="it-IT" sz="2000" b="1" dirty="0">
                <a:solidFill>
                  <a:srgbClr val="0091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recupero di peso post-operatorio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indent="-342900" algn="just">
              <a:lnSpc>
                <a:spcPct val="120000"/>
              </a:lnSpc>
              <a:buFont typeface="+mj-lt"/>
              <a:buAutoNum type="arabicPeriod"/>
            </a:pPr>
            <a:r>
              <a:rPr lang="it-IT" sz="20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Non aderenza alla dieta e abitudini alimentari scorrette</a:t>
            </a:r>
          </a:p>
          <a:p>
            <a:pPr marL="342900" indent="-342900" algn="just">
              <a:lnSpc>
                <a:spcPct val="120000"/>
              </a:lnSpc>
              <a:buFont typeface="+mj-lt"/>
              <a:buAutoNum type="arabicPeriod"/>
            </a:pPr>
            <a:r>
              <a:rPr lang="it-IT" sz="20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Determinanti psicologici</a:t>
            </a:r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come depressione, ansia e binge </a:t>
            </a:r>
            <a:r>
              <a:rPr lang="it-IT" sz="2000" dirty="0" err="1">
                <a:latin typeface="Arial" panose="020B0604020202020204" pitchFamily="34" charset="0"/>
                <a:cs typeface="Arial" panose="020B0604020202020204" pitchFamily="34" charset="0"/>
              </a:rPr>
              <a:t>eating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 disorder</a:t>
            </a:r>
          </a:p>
          <a:p>
            <a:pPr marL="342900" indent="-342900" algn="just">
              <a:lnSpc>
                <a:spcPct val="120000"/>
              </a:lnSpc>
              <a:buFont typeface="+mj-lt"/>
              <a:buAutoNum type="arabicPeriod"/>
            </a:pPr>
            <a:r>
              <a:rPr lang="it-IT" sz="20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Comportamenti legati allo stile di vita,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inclusa l'inattività fisica</a:t>
            </a:r>
          </a:p>
        </p:txBody>
      </p:sp>
      <p:pic>
        <p:nvPicPr>
          <p:cNvPr id="6" name="Immagine 5" descr="Immagine che contiene testo, schermata, Carattere&#10;&#10;Descrizione generata automaticamente">
            <a:extLst>
              <a:ext uri="{FF2B5EF4-FFF2-40B4-BE49-F238E27FC236}">
                <a16:creationId xmlns:a16="http://schemas.microsoft.com/office/drawing/2014/main" id="{1A8B3699-0B89-4BEB-9E03-E5320EA48F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100" y="2098764"/>
            <a:ext cx="5574690" cy="2660472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C0C53B51-C65B-F4BB-4B5F-2E30EBC3A693}"/>
              </a:ext>
            </a:extLst>
          </p:cNvPr>
          <p:cNvSpPr txBox="1"/>
          <p:nvPr/>
        </p:nvSpPr>
        <p:spPr>
          <a:xfrm>
            <a:off x="1715467" y="5611275"/>
            <a:ext cx="8761064" cy="7970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È emerso che il supporto psicologico continuo e l'adozione di interventi comportamentali mirati sono essenziali per prevenire le ricadute</a:t>
            </a:r>
          </a:p>
        </p:txBody>
      </p:sp>
      <p:sp>
        <p:nvSpPr>
          <p:cNvPr id="2" name="Ovale 1">
            <a:extLst>
              <a:ext uri="{FF2B5EF4-FFF2-40B4-BE49-F238E27FC236}">
                <a16:creationId xmlns:a16="http://schemas.microsoft.com/office/drawing/2014/main" id="{4D5DE384-E767-4267-7C3E-4EA2E0C9F7A4}"/>
              </a:ext>
            </a:extLst>
          </p:cNvPr>
          <p:cNvSpPr/>
          <p:nvPr/>
        </p:nvSpPr>
        <p:spPr>
          <a:xfrm>
            <a:off x="515339" y="1722101"/>
            <a:ext cx="807522" cy="75332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Palatino" pitchFamily="2" charset="77"/>
                <a:ea typeface="Palatino" pitchFamily="2" charset="77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0035434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E46C1507-CF60-BC54-8A0A-7482040AA3EC}"/>
              </a:ext>
            </a:extLst>
          </p:cNvPr>
          <p:cNvSpPr txBox="1"/>
          <p:nvPr/>
        </p:nvSpPr>
        <p:spPr>
          <a:xfrm>
            <a:off x="1394693" y="1426926"/>
            <a:ext cx="940260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Prevenzione delle ricadute e fattori psicologici associati:</a:t>
            </a:r>
          </a:p>
          <a:p>
            <a:pPr algn="ctr"/>
            <a:r>
              <a:rPr lang="it-IT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 sugli aspetti emotivi e psicologici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0A096552-2AA6-37A8-40D9-BCA1869ADC35}"/>
              </a:ext>
            </a:extLst>
          </p:cNvPr>
          <p:cNvSpPr txBox="1"/>
          <p:nvPr/>
        </p:nvSpPr>
        <p:spPr>
          <a:xfrm>
            <a:off x="1467322" y="2384086"/>
            <a:ext cx="9257353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b="1" dirty="0">
                <a:solidFill>
                  <a:srgbClr val="0091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Presenza di disturbi del comportamento alimentare: </a:t>
            </a:r>
            <a:r>
              <a:rPr lang="it-IT" sz="2400" dirty="0">
                <a:effectLst/>
                <a:latin typeface="Helvetica Neue" panose="02000503000000020004" pitchFamily="2" charset="0"/>
              </a:rPr>
              <a:t>può emergere un rischio di sviluppo o </a:t>
            </a:r>
            <a:r>
              <a:rPr lang="it-IT" sz="2400" dirty="0" err="1">
                <a:effectLst/>
                <a:latin typeface="Helvetica Neue" panose="02000503000000020004" pitchFamily="2" charset="0"/>
              </a:rPr>
              <a:t>slatentizzazione</a:t>
            </a:r>
            <a:r>
              <a:rPr lang="it-IT" sz="2400" dirty="0">
                <a:effectLst/>
                <a:latin typeface="Helvetica Neue" panose="02000503000000020004" pitchFamily="2" charset="0"/>
              </a:rPr>
              <a:t> di disturbi come il </a:t>
            </a:r>
            <a:r>
              <a:rPr lang="it-IT" sz="2400" i="1" dirty="0">
                <a:effectLst/>
                <a:latin typeface="Helvetica Neue" panose="02000503000000020004" pitchFamily="2" charset="0"/>
              </a:rPr>
              <a:t>Binge </a:t>
            </a:r>
            <a:r>
              <a:rPr lang="it-IT" sz="2400" i="1" dirty="0" err="1">
                <a:effectLst/>
                <a:latin typeface="Helvetica Neue" panose="02000503000000020004" pitchFamily="2" charset="0"/>
              </a:rPr>
              <a:t>Eating</a:t>
            </a:r>
            <a:r>
              <a:rPr lang="it-IT" sz="2400" i="1" dirty="0">
                <a:effectLst/>
                <a:latin typeface="Helvetica Neue" panose="02000503000000020004" pitchFamily="2" charset="0"/>
              </a:rPr>
              <a:t> Disorder</a:t>
            </a:r>
            <a:r>
              <a:rPr lang="it-IT" sz="2400" dirty="0">
                <a:effectLst/>
                <a:latin typeface="Helvetica Neue" panose="02000503000000020004" pitchFamily="2" charset="0"/>
              </a:rPr>
              <a:t>, il </a:t>
            </a:r>
            <a:r>
              <a:rPr lang="it-IT" sz="2400" i="1" dirty="0" err="1">
                <a:effectLst/>
                <a:latin typeface="Helvetica Neue" panose="02000503000000020004" pitchFamily="2" charset="0"/>
              </a:rPr>
              <a:t>graze</a:t>
            </a:r>
            <a:r>
              <a:rPr lang="it-IT" sz="2400" i="1" dirty="0">
                <a:effectLst/>
                <a:latin typeface="Helvetica Neue" panose="02000503000000020004" pitchFamily="2" charset="0"/>
              </a:rPr>
              <a:t> </a:t>
            </a:r>
            <a:r>
              <a:rPr lang="it-IT" sz="2400" i="1" dirty="0" err="1">
                <a:effectLst/>
                <a:latin typeface="Helvetica Neue" panose="02000503000000020004" pitchFamily="2" charset="0"/>
              </a:rPr>
              <a:t>eating</a:t>
            </a:r>
            <a:r>
              <a:rPr lang="it-IT" sz="2400" i="1" dirty="0">
                <a:effectLst/>
                <a:latin typeface="Helvetica Neue" panose="02000503000000020004" pitchFamily="2" charset="0"/>
              </a:rPr>
              <a:t> </a:t>
            </a:r>
            <a:r>
              <a:rPr lang="it-IT" sz="2400" dirty="0">
                <a:effectLst/>
                <a:latin typeface="Helvetica Neue" panose="02000503000000020004" pitchFamily="2" charset="0"/>
              </a:rPr>
              <a:t>(</a:t>
            </a:r>
            <a:r>
              <a:rPr lang="it-IT" sz="2400" dirty="0" err="1">
                <a:effectLst/>
                <a:latin typeface="Helvetica Neue" panose="02000503000000020004" pitchFamily="2" charset="0"/>
              </a:rPr>
              <a:t>piluccamento</a:t>
            </a:r>
            <a:r>
              <a:rPr lang="it-IT" sz="2400" dirty="0">
                <a:effectLst/>
                <a:latin typeface="Helvetica Neue" panose="02000503000000020004" pitchFamily="2" charset="0"/>
              </a:rPr>
              <a:t>) o l’alcolismo sostitutivo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it-IT" sz="2400" dirty="0">
              <a:latin typeface="Helvetica Neue" panose="02000503000000020004" pitchFamily="2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b="1" dirty="0">
                <a:solidFill>
                  <a:srgbClr val="009193"/>
                </a:solidFill>
                <a:effectLst/>
                <a:latin typeface="Helvetica Neue" panose="02000503000000020004" pitchFamily="2" charset="0"/>
              </a:rPr>
              <a:t>Dismorfismo corporeo: </a:t>
            </a:r>
            <a:r>
              <a:rPr lang="it-IT" sz="2400" dirty="0">
                <a:effectLst/>
                <a:latin typeface="Helvetica Neue" panose="02000503000000020004" pitchFamily="2" charset="0"/>
              </a:rPr>
              <a:t>il rapido cambiamento del corpo può non essere accompagnato da una rielaborazione psicologica dell’immagine corporea, causando vissuti di estraneità verso il proprio corpo (“disconnessione corporea”)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9622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E46C1507-CF60-BC54-8A0A-7482040AA3EC}"/>
              </a:ext>
            </a:extLst>
          </p:cNvPr>
          <p:cNvSpPr txBox="1"/>
          <p:nvPr/>
        </p:nvSpPr>
        <p:spPr>
          <a:xfrm>
            <a:off x="1394693" y="1426926"/>
            <a:ext cx="940260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Prevenzione delle ricadute e fattori psicologici associati:</a:t>
            </a:r>
          </a:p>
          <a:p>
            <a:pPr algn="ctr"/>
            <a:r>
              <a:rPr lang="it-IT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 sugli aspetti emotivi e psicologici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0A096552-2AA6-37A8-40D9-BCA1869ADC35}"/>
              </a:ext>
            </a:extLst>
          </p:cNvPr>
          <p:cNvSpPr txBox="1"/>
          <p:nvPr/>
        </p:nvSpPr>
        <p:spPr>
          <a:xfrm>
            <a:off x="1467320" y="2663055"/>
            <a:ext cx="9257353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b="1" dirty="0">
                <a:solidFill>
                  <a:srgbClr val="0091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Sintomi depressivi o ansiosi 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che possono influenzare negativamente la gestione del peso, compromettendo la costanza nell’attività fisica, nell’alimentazione e nella cura di sé. </a:t>
            </a:r>
            <a:r>
              <a:rPr lang="it-IT" sz="2400" dirty="0">
                <a:effectLst/>
                <a:latin typeface="Helvetica Neue" panose="02000503000000020004" pitchFamily="2" charset="0"/>
              </a:rPr>
              <a:t>Molti pazienti sperimentano variazioni dell’umore dopo l’intervento. Alcuni possono vivere un iniziale miglioramento, ma non è raro il ritorno di sintomi ansiosi o depressivi, specie se l’alimentazione era una strategia di coping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8285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E46C1507-CF60-BC54-8A0A-7482040AA3EC}"/>
              </a:ext>
            </a:extLst>
          </p:cNvPr>
          <p:cNvSpPr txBox="1"/>
          <p:nvPr/>
        </p:nvSpPr>
        <p:spPr>
          <a:xfrm>
            <a:off x="1394695" y="1039468"/>
            <a:ext cx="940260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Prevenzione delle ricadute e fattori psicologici associati:</a:t>
            </a:r>
          </a:p>
          <a:p>
            <a:pPr algn="ctr"/>
            <a:r>
              <a:rPr lang="it-IT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 sugli aspetti emotivi e psicologici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0A096552-2AA6-37A8-40D9-BCA1869ADC35}"/>
              </a:ext>
            </a:extLst>
          </p:cNvPr>
          <p:cNvSpPr txBox="1"/>
          <p:nvPr/>
        </p:nvSpPr>
        <p:spPr>
          <a:xfrm>
            <a:off x="1394695" y="2155991"/>
            <a:ext cx="9257353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b="1" dirty="0">
                <a:solidFill>
                  <a:srgbClr val="0091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Sintomi depressivi o ansiosi 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 ecco 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due importanti studi </a:t>
            </a:r>
            <a:r>
              <a:rPr lang="it-IT" sz="2400" dirty="0">
                <a:effectLst/>
                <a:latin typeface="Helvetica Neue" panose="02000503000000020004" pitchFamily="2" charset="0"/>
              </a:rPr>
              <a:t>longitudinali e osservazionali 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a riguardo: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it-IT" sz="2400" b="1" dirty="0">
              <a:solidFill>
                <a:srgbClr val="009193"/>
              </a:solidFill>
              <a:effectLst/>
              <a:latin typeface="Helvetica Neue" panose="02000503000000020004" pitchFamily="2" charset="0"/>
              <a:cs typeface="Arial" panose="020B0604020202020204" pitchFamily="34" charset="0"/>
            </a:endParaRPr>
          </a:p>
          <a:p>
            <a:pPr marL="914400" lvl="1" indent="-457200" algn="just">
              <a:buFont typeface="+mj-lt"/>
              <a:buAutoNum type="arabicPeriod"/>
            </a:pPr>
            <a:r>
              <a:rPr lang="it-IT" sz="2000" dirty="0">
                <a:effectLst/>
                <a:latin typeface="Helvetica Neue" panose="02000503000000020004" pitchFamily="2" charset="0"/>
              </a:rPr>
              <a:t>Uno </a:t>
            </a:r>
            <a:r>
              <a:rPr lang="it-IT" sz="2000" b="1" dirty="0">
                <a:effectLst/>
                <a:latin typeface="Helvetica Neue" panose="02000503000000020004" pitchFamily="2" charset="0"/>
              </a:rPr>
              <a:t>studio cinese del 2025</a:t>
            </a:r>
            <a:r>
              <a:rPr lang="it-IT" sz="2000" dirty="0">
                <a:effectLst/>
                <a:latin typeface="Helvetica Neue" panose="02000503000000020004" pitchFamily="2" charset="0"/>
              </a:rPr>
              <a:t>, condotto su un campione di 147 pazienti sottoposti a chirurgia bariatrica, ha evidenziato </a:t>
            </a:r>
            <a:r>
              <a:rPr lang="it-IT" sz="2000" b="1" dirty="0">
                <a:effectLst/>
                <a:latin typeface="Helvetica Neue" panose="02000503000000020004" pitchFamily="2" charset="0"/>
              </a:rPr>
              <a:t>una significativa riduzione dei sintomi depressivi e dei disturbi psicologici a 1–2 anni dall’intervento</a:t>
            </a:r>
            <a:r>
              <a:rPr lang="it-IT" sz="2000" dirty="0">
                <a:effectLst/>
                <a:latin typeface="Helvetica Neue" panose="02000503000000020004" pitchFamily="2" charset="0"/>
              </a:rPr>
              <a:t>, misurata tramite le scale CHQ (</a:t>
            </a:r>
            <a:r>
              <a:rPr lang="it-IT" sz="2000" dirty="0" err="1">
                <a:effectLst/>
                <a:latin typeface="Helvetica Neue" panose="02000503000000020004" pitchFamily="2" charset="0"/>
              </a:rPr>
              <a:t>Chinese</a:t>
            </a:r>
            <a:r>
              <a:rPr lang="it-IT" sz="2000" dirty="0">
                <a:effectLst/>
                <a:latin typeface="Helvetica Neue" panose="02000503000000020004" pitchFamily="2" charset="0"/>
              </a:rPr>
              <a:t> Health </a:t>
            </a:r>
            <a:r>
              <a:rPr lang="it-IT" sz="2000" dirty="0" err="1">
                <a:effectLst/>
                <a:latin typeface="Helvetica Neue" panose="02000503000000020004" pitchFamily="2" charset="0"/>
              </a:rPr>
              <a:t>Questionnaire</a:t>
            </a:r>
            <a:r>
              <a:rPr lang="it-IT" sz="2000" dirty="0">
                <a:effectLst/>
                <a:latin typeface="Helvetica Neue" panose="02000503000000020004" pitchFamily="2" charset="0"/>
              </a:rPr>
              <a:t>) e TDQ (Taiwanese Depression </a:t>
            </a:r>
            <a:r>
              <a:rPr lang="it-IT" sz="2000" dirty="0" err="1">
                <a:effectLst/>
                <a:latin typeface="Helvetica Neue" panose="02000503000000020004" pitchFamily="2" charset="0"/>
              </a:rPr>
              <a:t>Questionnaire</a:t>
            </a:r>
            <a:r>
              <a:rPr lang="it-IT" sz="2000" dirty="0">
                <a:effectLst/>
                <a:latin typeface="Helvetica Neue" panose="02000503000000020004" pitchFamily="2" charset="0"/>
              </a:rPr>
              <a:t>). </a:t>
            </a:r>
          </a:p>
          <a:p>
            <a:pPr lvl="1" algn="just"/>
            <a:endParaRPr lang="it-IT" sz="2000" dirty="0">
              <a:effectLst/>
              <a:latin typeface="Helvetica Neue" panose="02000503000000020004" pitchFamily="2" charset="0"/>
            </a:endParaRPr>
          </a:p>
          <a:p>
            <a:pPr lvl="1" algn="just"/>
            <a:r>
              <a:rPr lang="it-IT" sz="2000" b="1" u="sng" dirty="0">
                <a:effectLst/>
                <a:latin typeface="Helvetica Neue" panose="02000503000000020004" pitchFamily="2" charset="0"/>
              </a:rPr>
              <a:t>Questo miglioramento si è verificato indipendentemente dalla presenza di diagnosi psichiatriche pregresse, suggerendo che il beneficio psicologico della chirurgia bariatrica può estendersi anche a pazienti senza patologie mentali conclamate.</a:t>
            </a:r>
          </a:p>
        </p:txBody>
      </p:sp>
    </p:spTree>
    <p:extLst>
      <p:ext uri="{BB962C8B-B14F-4D97-AF65-F5344CB8AC3E}">
        <p14:creationId xmlns:p14="http://schemas.microsoft.com/office/powerpoint/2010/main" val="35322167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E46C1507-CF60-BC54-8A0A-7482040AA3EC}"/>
              </a:ext>
            </a:extLst>
          </p:cNvPr>
          <p:cNvSpPr txBox="1"/>
          <p:nvPr/>
        </p:nvSpPr>
        <p:spPr>
          <a:xfrm>
            <a:off x="1394695" y="1039468"/>
            <a:ext cx="940260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Prevenzione delle ricadute e fattori psicologici associati:</a:t>
            </a:r>
          </a:p>
          <a:p>
            <a:pPr algn="ctr"/>
            <a:r>
              <a:rPr lang="it-IT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 sugli aspetti emotivi e psicologici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0A096552-2AA6-37A8-40D9-BCA1869ADC35}"/>
              </a:ext>
            </a:extLst>
          </p:cNvPr>
          <p:cNvSpPr txBox="1"/>
          <p:nvPr/>
        </p:nvSpPr>
        <p:spPr>
          <a:xfrm>
            <a:off x="1394695" y="2155991"/>
            <a:ext cx="9257353" cy="3662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b="1" dirty="0">
                <a:solidFill>
                  <a:srgbClr val="0091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Sintomi depressivi o ansiosi 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 ecco 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due importanti studi </a:t>
            </a:r>
            <a:r>
              <a:rPr lang="it-IT" sz="2400" dirty="0">
                <a:effectLst/>
                <a:latin typeface="Helvetica Neue" panose="02000503000000020004" pitchFamily="2" charset="0"/>
              </a:rPr>
              <a:t>longitudinali e osservazionali 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a riguardo: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it-IT" sz="2000" b="1" dirty="0">
              <a:solidFill>
                <a:srgbClr val="00919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 algn="just">
              <a:buFont typeface="+mj-lt"/>
              <a:buAutoNum type="arabicPeriod" startAt="2"/>
            </a:pP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Uno </a:t>
            </a:r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studio neozelandese del 2023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 ha rilevato che i pazienti con </a:t>
            </a:r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sintomi depressivi </a:t>
            </a:r>
            <a:r>
              <a:rPr lang="it-IT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pre</a:t>
            </a:r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-operatori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 tendono inizialmente a </a:t>
            </a:r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perdere peso più rapidamente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 rispetto ad altri. Tuttavia, tra il secondo e il quinto anno post-intervento, si osserva in questo sottogruppo una maggiore </a:t>
            </a:r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ripresa ponderale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. Inoltre, lo studio ha rilevato che, mentre i sintomi depressivi tendono a migliorare relativamente presto nel percorso post-operatorio, </a:t>
            </a:r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l’ansia mostra un decorso più lento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, richiedendo spesso un supporto psicologico più prolungato.</a:t>
            </a:r>
            <a:endParaRPr lang="it-IT" sz="2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2156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23D08365-24E9-8524-CC36-4BC2BFFC728B}"/>
              </a:ext>
            </a:extLst>
          </p:cNvPr>
          <p:cNvSpPr txBox="1"/>
          <p:nvPr/>
        </p:nvSpPr>
        <p:spPr>
          <a:xfrm>
            <a:off x="1287340" y="2097196"/>
            <a:ext cx="982100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Benché sia raro, è possibile che nella fase post-chirurgica si presenti nel paziente 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un peggioramento dei sintomi di BED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, oppure che la chirurgia gastrica e le restrizioni alimentari post-chirurgiche possano innescare lo sviluppo di sintomi anoressici e/o bulimici (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Lautenback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et al., 2013) o un aumento di abbuffate e episodi di vomito (De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Zwaann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, et al., 2010). 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9B5FE085-63DE-8682-F8BE-93E156B105E5}"/>
              </a:ext>
            </a:extLst>
          </p:cNvPr>
          <p:cNvSpPr txBox="1"/>
          <p:nvPr/>
        </p:nvSpPr>
        <p:spPr>
          <a:xfrm>
            <a:off x="1287340" y="918727"/>
            <a:ext cx="998439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Può il monitoraggio a lungo termine individuare </a:t>
            </a:r>
          </a:p>
          <a:p>
            <a:pPr algn="ctr"/>
            <a:r>
              <a:rPr lang="it-IT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recidive di comorbilità pregresse?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3A044D57-AEA4-4C2F-EFF0-F11E79DF0048}"/>
              </a:ext>
            </a:extLst>
          </p:cNvPr>
          <p:cNvSpPr txBox="1"/>
          <p:nvPr/>
        </p:nvSpPr>
        <p:spPr>
          <a:xfrm>
            <a:off x="1287340" y="4629882"/>
            <a:ext cx="998439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È comunque molto comune il mantenimento di problemi alimentari in questi pazienti (Marino et al., 2012). Il monitoraggio nella fase post è importante per rilevare comportamenti alimentari e correlati psicologici già riscontrabili anche nella fase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pre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-operatoria (Crowley et al.,2012).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3104280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5BF55DE0-2BB6-E3B7-5AD8-4B72591DA59D}"/>
              </a:ext>
            </a:extLst>
          </p:cNvPr>
          <p:cNvSpPr txBox="1"/>
          <p:nvPr/>
        </p:nvSpPr>
        <p:spPr>
          <a:xfrm>
            <a:off x="1924050" y="2459504"/>
            <a:ext cx="83439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Quando una persona si prepara ad affrontare un intervento di chirurgia bariatrica, l’</a:t>
            </a:r>
            <a:r>
              <a:rPr lang="it-IT" sz="2400" b="1" dirty="0">
                <a:solidFill>
                  <a:srgbClr val="0091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aspetto psicologico 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gioca un ruolo molto più importante di quanto si pensi. Non si tratta solo di un cambiamento fisico, ma di </a:t>
            </a:r>
            <a:r>
              <a:rPr lang="it-IT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percorso complesso 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che coinvolge </a:t>
            </a:r>
            <a:r>
              <a:rPr lang="it-IT" sz="2400" i="1" dirty="0">
                <a:latin typeface="Arial" panose="020B0604020202020204" pitchFamily="34" charset="0"/>
                <a:cs typeface="Arial" panose="020B0604020202020204" pitchFamily="34" charset="0"/>
              </a:rPr>
              <a:t>aspettative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sz="2400" i="1" dirty="0">
                <a:latin typeface="Arial" panose="020B0604020202020204" pitchFamily="34" charset="0"/>
                <a:cs typeface="Arial" panose="020B0604020202020204" pitchFamily="34" charset="0"/>
              </a:rPr>
              <a:t>vissuti personali 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it-IT" sz="2400" i="1" dirty="0">
                <a:latin typeface="Arial" panose="020B0604020202020204" pitchFamily="34" charset="0"/>
                <a:cs typeface="Arial" panose="020B0604020202020204" pitchFamily="34" charset="0"/>
              </a:rPr>
              <a:t>risorse interiori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9CCD7D64-83A3-63F9-5365-B5759B1DD092}"/>
              </a:ext>
            </a:extLst>
          </p:cNvPr>
          <p:cNvSpPr txBox="1"/>
          <p:nvPr/>
        </p:nvSpPr>
        <p:spPr>
          <a:xfrm>
            <a:off x="6123709" y="5250873"/>
            <a:ext cx="184731" cy="369332"/>
          </a:xfrm>
          <a:prstGeom prst="rect">
            <a:avLst/>
          </a:prstGeom>
          <a:blipFill dpi="0" rotWithShape="1">
            <a:blip r:embed="rId2">
              <a:alphaModFix amt="28000"/>
            </a:blip>
            <a:srcRect/>
            <a:tile tx="12700" ty="0" sx="100000" sy="100000" flip="none" algn="tl"/>
          </a:blipFill>
        </p:spPr>
        <p:txBody>
          <a:bodyPr wrap="none" rtlCol="0">
            <a:sp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083864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5BF55DE0-2BB6-E3B7-5AD8-4B72591DA59D}"/>
              </a:ext>
            </a:extLst>
          </p:cNvPr>
          <p:cNvSpPr txBox="1"/>
          <p:nvPr/>
        </p:nvSpPr>
        <p:spPr>
          <a:xfrm>
            <a:off x="1691714" y="1811462"/>
            <a:ext cx="880857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È fondamentale prevedere 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interventi di follow-up psicologico regolari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, che aiutino la persona a consolidare i risultati ottenuti, 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riconoscere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precocemente 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segnali di allarme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sviluppare strumenti pratici 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per affrontare momenti di crisi</a:t>
            </a:r>
          </a:p>
          <a:p>
            <a:pPr algn="ctr"/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Il lavoro sul piano emotivo, l’accompagnamento nella</a:t>
            </a:r>
          </a:p>
          <a:p>
            <a:pPr algn="ctr"/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gestione dello stress e il rafforzamento delle competenze personali sono elementi che andrebbero 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integrati </a:t>
            </a:r>
          </a:p>
          <a:p>
            <a:pPr algn="ctr"/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stabilmente nel percorso post-chirurgico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73B223AA-2C39-300B-D28D-C95A6DE3879D}"/>
              </a:ext>
            </a:extLst>
          </p:cNvPr>
          <p:cNvSpPr txBox="1"/>
          <p:nvPr/>
        </p:nvSpPr>
        <p:spPr>
          <a:xfrm>
            <a:off x="1394695" y="1260886"/>
            <a:ext cx="94026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prevenzione delle ricadute non può essere lasciata al caso</a:t>
            </a:r>
          </a:p>
        </p:txBody>
      </p:sp>
    </p:spTree>
    <p:extLst>
      <p:ext uri="{BB962C8B-B14F-4D97-AF65-F5344CB8AC3E}">
        <p14:creationId xmlns:p14="http://schemas.microsoft.com/office/powerpoint/2010/main" val="6667412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05547063-8679-27AE-8FC5-B29755373648}"/>
              </a:ext>
            </a:extLst>
          </p:cNvPr>
          <p:cNvSpPr txBox="1"/>
          <p:nvPr/>
        </p:nvSpPr>
        <p:spPr>
          <a:xfrm>
            <a:off x="979741" y="1634267"/>
            <a:ext cx="10232516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Questa revisione ha evidenziato che: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l'auto-efficacia elevata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è un </a:t>
            </a:r>
            <a:r>
              <a:rPr lang="it-IT" sz="2000" dirty="0" err="1">
                <a:latin typeface="Arial" panose="020B0604020202020204" pitchFamily="34" charset="0"/>
                <a:cs typeface="Arial" panose="020B0604020202020204" pitchFamily="34" charset="0"/>
              </a:rPr>
              <a:t>predittore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 costante di una migliore aderenza post-operatoria a dieta e attività fisica.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0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it-IT" sz="20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sintomi depressivi </a:t>
            </a:r>
            <a:r>
              <a:rPr lang="it-IT" sz="2000" b="1" dirty="0" err="1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pre</a:t>
            </a:r>
            <a:r>
              <a:rPr lang="it-IT" sz="20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-operatori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erano associati a una minore aderenza a appuntamenti, dieta e attività fisica. </a:t>
            </a:r>
          </a:p>
        </p:txBody>
      </p:sp>
      <p:pic>
        <p:nvPicPr>
          <p:cNvPr id="7" name="Immagine 6" descr="Immagine che contiene testo, schermata, Carattere&#10;&#10;Descrizione generata automaticamente">
            <a:extLst>
              <a:ext uri="{FF2B5EF4-FFF2-40B4-BE49-F238E27FC236}">
                <a16:creationId xmlns:a16="http://schemas.microsoft.com/office/drawing/2014/main" id="{EF9B7590-62B8-E9D5-4E18-8E4CBC4508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0817" y="3592518"/>
            <a:ext cx="6334834" cy="2412864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5B8E0DA9-1D4A-6C4E-A959-9C120EDF5D5F}"/>
              </a:ext>
            </a:extLst>
          </p:cNvPr>
          <p:cNvSpPr txBox="1"/>
          <p:nvPr/>
        </p:nvSpPr>
        <p:spPr>
          <a:xfrm>
            <a:off x="1394695" y="652821"/>
            <a:ext cx="940260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Prevenzione delle ricadute e fattori psicologici associati:</a:t>
            </a:r>
          </a:p>
          <a:p>
            <a:pPr algn="ctr"/>
            <a:r>
              <a:rPr lang="it-IT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EVIDENZE SCIENTIFICHE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3DA704BA-9F5F-D7C8-163B-5175E517EEAB}"/>
              </a:ext>
            </a:extLst>
          </p:cNvPr>
          <p:cNvSpPr txBox="1"/>
          <p:nvPr/>
        </p:nvSpPr>
        <p:spPr>
          <a:xfrm>
            <a:off x="7652289" y="4208070"/>
            <a:ext cx="372346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Questi fattori psicologici possono essere affrontati </a:t>
            </a:r>
          </a:p>
          <a:p>
            <a:pPr algn="ctr"/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con interventi psicologici mirati</a:t>
            </a:r>
          </a:p>
        </p:txBody>
      </p:sp>
      <p:sp>
        <p:nvSpPr>
          <p:cNvPr id="2" name="Ovale 1">
            <a:extLst>
              <a:ext uri="{FF2B5EF4-FFF2-40B4-BE49-F238E27FC236}">
                <a16:creationId xmlns:a16="http://schemas.microsoft.com/office/drawing/2014/main" id="{87CB509E-89EB-9A3E-0FD8-A8E3513B87CB}"/>
              </a:ext>
            </a:extLst>
          </p:cNvPr>
          <p:cNvSpPr/>
          <p:nvPr/>
        </p:nvSpPr>
        <p:spPr>
          <a:xfrm>
            <a:off x="767056" y="3360113"/>
            <a:ext cx="807522" cy="75332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Palatino" pitchFamily="2" charset="77"/>
                <a:ea typeface="Palatino" pitchFamily="2" charset="77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4080428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E46C1507-CF60-BC54-8A0A-7482040AA3EC}"/>
              </a:ext>
            </a:extLst>
          </p:cNvPr>
          <p:cNvSpPr txBox="1"/>
          <p:nvPr/>
        </p:nvSpPr>
        <p:spPr>
          <a:xfrm>
            <a:off x="1467320" y="1279969"/>
            <a:ext cx="940260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Prevenzione delle ricadute e fattori psicologici associati:</a:t>
            </a:r>
          </a:p>
          <a:p>
            <a:pPr algn="ctr"/>
            <a:r>
              <a:rPr lang="it-IT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 sul senso di autoefficacia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0A096552-2AA6-37A8-40D9-BCA1869ADC35}"/>
              </a:ext>
            </a:extLst>
          </p:cNvPr>
          <p:cNvSpPr txBox="1"/>
          <p:nvPr/>
        </p:nvSpPr>
        <p:spPr>
          <a:xfrm>
            <a:off x="1467323" y="2285697"/>
            <a:ext cx="9257353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percezione di autoefficacia (o «self </a:t>
            </a:r>
            <a:r>
              <a:rPr lang="it-IT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efficacy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»)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, cioè la convinzione di essere in grado di affrontare e gestire le difficoltà, è un elemento chiave:</a:t>
            </a:r>
          </a:p>
          <a:p>
            <a:pPr algn="just"/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Le persone con una buona autoefficacia tendono a mantenere più facilmente i cambiamenti nel tempo, anche quando l’entusiasmo iniziale si affievolisce</a:t>
            </a:r>
          </a:p>
          <a:p>
            <a:pPr marL="342900" indent="-342900" algn="just">
              <a:buFont typeface="Wingdings" pitchFamily="2" charset="2"/>
              <a:buChar char="Ø"/>
            </a:pPr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Al contrario, chi vive ogni piccolo scivolone come un fallimento tende più facilmente ad abbandonare il percorso</a:t>
            </a:r>
          </a:p>
        </p:txBody>
      </p:sp>
    </p:spTree>
    <p:extLst>
      <p:ext uri="{BB962C8B-B14F-4D97-AF65-F5344CB8AC3E}">
        <p14:creationId xmlns:p14="http://schemas.microsoft.com/office/powerpoint/2010/main" val="23223229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E46C1507-CF60-BC54-8A0A-7482040AA3EC}"/>
              </a:ext>
            </a:extLst>
          </p:cNvPr>
          <p:cNvSpPr txBox="1"/>
          <p:nvPr/>
        </p:nvSpPr>
        <p:spPr>
          <a:xfrm>
            <a:off x="1467323" y="1237725"/>
            <a:ext cx="940260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Prevenzione delle ricadute e fattori psicologici associati:</a:t>
            </a:r>
          </a:p>
          <a:p>
            <a:pPr algn="ctr"/>
            <a:r>
              <a:rPr lang="it-IT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 sugli aspetti identitari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0A096552-2AA6-37A8-40D9-BCA1869ADC35}"/>
              </a:ext>
            </a:extLst>
          </p:cNvPr>
          <p:cNvSpPr txBox="1"/>
          <p:nvPr/>
        </p:nvSpPr>
        <p:spPr>
          <a:xfrm>
            <a:off x="1612579" y="2312030"/>
            <a:ext cx="9257353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Il peso corporeo rappresenta spesso molto più di una semplice condizione fisica: può diventare un elemento centrale dell’</a:t>
            </a:r>
            <a:r>
              <a:rPr lang="it-IT" sz="2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identità personale</a:t>
            </a:r>
          </a:p>
          <a:p>
            <a:pPr algn="just"/>
            <a:endParaRPr lang="it-IT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Per questo, dopo un intervento bariatrico, non è raro che il paziente viva </a:t>
            </a:r>
            <a:r>
              <a:rPr lang="it-IT" sz="2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una vera e propria crisi identitaria</a:t>
            </a:r>
            <a:r>
              <a:rPr lang="it-IT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interrogandosi su chi sia senza quel corpo obeso che, nel bene o nel male, ha a lungo definito la sua immagine di sé</a:t>
            </a:r>
          </a:p>
        </p:txBody>
      </p:sp>
    </p:spTree>
    <p:extLst>
      <p:ext uri="{BB962C8B-B14F-4D97-AF65-F5344CB8AC3E}">
        <p14:creationId xmlns:p14="http://schemas.microsoft.com/office/powerpoint/2010/main" val="7958062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E46C1507-CF60-BC54-8A0A-7482040AA3EC}"/>
              </a:ext>
            </a:extLst>
          </p:cNvPr>
          <p:cNvSpPr txBox="1"/>
          <p:nvPr/>
        </p:nvSpPr>
        <p:spPr>
          <a:xfrm>
            <a:off x="1394691" y="1253222"/>
            <a:ext cx="940260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Prevenzione delle ricadute e fattori psicologici associati:</a:t>
            </a:r>
          </a:p>
          <a:p>
            <a:pPr algn="ctr"/>
            <a:r>
              <a:rPr lang="it-IT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 sugli aspetti identitari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0A096552-2AA6-37A8-40D9-BCA1869ADC35}"/>
              </a:ext>
            </a:extLst>
          </p:cNvPr>
          <p:cNvSpPr txBox="1"/>
          <p:nvPr/>
        </p:nvSpPr>
        <p:spPr>
          <a:xfrm>
            <a:off x="1539947" y="2332158"/>
            <a:ext cx="9257353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L’intervento bariatrico è anche un 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“intervento sull’identità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”: non riguarda solo lo stomaco o il peso, ma tocca profondamente la percezione di sé, le dinamiche relazionali e l’equilibrio emotivo</a:t>
            </a:r>
          </a:p>
          <a:p>
            <a:pPr algn="just"/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 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È per questo motivo che si raccomanda sempre un accompagnamento psicoterapeutico, sia di breve che di lunga durata, per aiutare il paziente a rielaborare e integrare i cambiamenti fisici, psicologici e sociali che ne derivano</a:t>
            </a:r>
            <a:endParaRPr lang="it-IT" sz="24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4337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E46C1507-CF60-BC54-8A0A-7482040AA3EC}"/>
              </a:ext>
            </a:extLst>
          </p:cNvPr>
          <p:cNvSpPr txBox="1"/>
          <p:nvPr/>
        </p:nvSpPr>
        <p:spPr>
          <a:xfrm>
            <a:off x="1539950" y="1161009"/>
            <a:ext cx="940260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Prevenzione delle ricadute e fattori psicologici associati:</a:t>
            </a:r>
          </a:p>
          <a:p>
            <a:pPr algn="ctr"/>
            <a:r>
              <a:rPr lang="it-IT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 sugli aspetti identitari e sull’autostima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0A096552-2AA6-37A8-40D9-BCA1869ADC35}"/>
              </a:ext>
            </a:extLst>
          </p:cNvPr>
          <p:cNvSpPr txBox="1"/>
          <p:nvPr/>
        </p:nvSpPr>
        <p:spPr>
          <a:xfrm>
            <a:off x="1467323" y="2151389"/>
            <a:ext cx="9257353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Uno studio pubblicato su </a:t>
            </a:r>
            <a:r>
              <a:rPr lang="it-IT" sz="2400" i="1" dirty="0">
                <a:latin typeface="Arial" panose="020B0604020202020204" pitchFamily="34" charset="0"/>
                <a:cs typeface="Arial" panose="020B0604020202020204" pitchFamily="34" charset="0"/>
              </a:rPr>
              <a:t>BMC </a:t>
            </a:r>
            <a:r>
              <a:rPr lang="it-IT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Obesity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(2018), basato su focus group, ha evidenziato come la perdita di peso incida profondamente non solo sull’immagine corporea, ma anche sull’identità personale, sull’autostima e sulle dinamiche sociali. Se da un lato molti pazienti riferiscono un miglioramento nel senso di efficacia personale e nella qualità delle relazioni, dall’altro alcuni riportano vissuti di disorientamento, crisi identitaria e difficoltà relazionali</a:t>
            </a:r>
            <a:endParaRPr lang="it-IT" sz="2000" dirty="0">
              <a:effectLst/>
              <a:latin typeface="Helvetica Neue" panose="02000503000000020004" pitchFamily="2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it-IT" sz="24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75181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E46C1507-CF60-BC54-8A0A-7482040AA3EC}"/>
              </a:ext>
            </a:extLst>
          </p:cNvPr>
          <p:cNvSpPr txBox="1"/>
          <p:nvPr/>
        </p:nvSpPr>
        <p:spPr>
          <a:xfrm>
            <a:off x="1394689" y="900874"/>
            <a:ext cx="940260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Prevenzione delle ricadute e fattori psicologici associati:</a:t>
            </a:r>
          </a:p>
          <a:p>
            <a:pPr algn="ctr"/>
            <a:r>
              <a:rPr lang="it-IT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 sui cambiamenti nelle relazioni interpersonali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0A096552-2AA6-37A8-40D9-BCA1869ADC35}"/>
              </a:ext>
            </a:extLst>
          </p:cNvPr>
          <p:cNvSpPr txBox="1"/>
          <p:nvPr/>
        </p:nvSpPr>
        <p:spPr>
          <a:xfrm>
            <a:off x="1467316" y="1945231"/>
            <a:ext cx="9257353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2400" dirty="0">
                <a:effectLst/>
                <a:latin typeface="Helvetica Neue" panose="02000503000000020004" pitchFamily="2" charset="0"/>
              </a:rPr>
              <a:t>L’aumento dell’autostima che spesso segue la perdita di peso può avere un impatto significativo sulla </a:t>
            </a:r>
            <a:r>
              <a:rPr lang="it-IT" sz="2400" b="1" dirty="0">
                <a:effectLst/>
                <a:latin typeface="Helvetica Neue" panose="02000503000000020004" pitchFamily="2" charset="0"/>
              </a:rPr>
              <a:t>qualità delle relazioni affettive</a:t>
            </a:r>
            <a:r>
              <a:rPr lang="it-IT" sz="2400" dirty="0">
                <a:effectLst/>
                <a:latin typeface="Helvetica Neue" panose="02000503000000020004" pitchFamily="2" charset="0"/>
              </a:rPr>
              <a:t>, </a:t>
            </a:r>
            <a:r>
              <a:rPr lang="it-IT" sz="2400" b="1" dirty="0">
                <a:effectLst/>
                <a:latin typeface="Helvetica Neue" panose="02000503000000020004" pitchFamily="2" charset="0"/>
              </a:rPr>
              <a:t>familiari e sociali</a:t>
            </a:r>
            <a:r>
              <a:rPr lang="it-IT" sz="2400" dirty="0">
                <a:effectLst/>
                <a:latin typeface="Helvetica Neue" panose="02000503000000020004" pitchFamily="2" charset="0"/>
              </a:rPr>
              <a:t>. </a:t>
            </a:r>
          </a:p>
          <a:p>
            <a:pPr algn="just"/>
            <a:endParaRPr lang="it-IT" sz="2400" dirty="0">
              <a:latin typeface="Helvetica Neue" panose="02000503000000020004" pitchFamily="2" charset="0"/>
            </a:endParaRPr>
          </a:p>
          <a:p>
            <a:pPr algn="just"/>
            <a:r>
              <a:rPr lang="it-IT" sz="2400" dirty="0">
                <a:effectLst/>
                <a:latin typeface="Helvetica Neue" panose="02000503000000020004" pitchFamily="2" charset="0"/>
              </a:rPr>
              <a:t>In alcuni casi, il </a:t>
            </a:r>
            <a:r>
              <a:rPr lang="it-IT" sz="2400" i="1" dirty="0">
                <a:effectLst/>
                <a:latin typeface="Helvetica Neue" panose="02000503000000020004" pitchFamily="2" charset="0"/>
              </a:rPr>
              <a:t>ritrovato senso di sicurezza </a:t>
            </a:r>
            <a:r>
              <a:rPr lang="it-IT" sz="2400" dirty="0">
                <a:effectLst/>
                <a:latin typeface="Helvetica Neue" panose="02000503000000020004" pitchFamily="2" charset="0"/>
              </a:rPr>
              <a:t>personale favorisce relazioni più appaganti e autentiche; in altri, però, i nuovi equilibri possono generare tensioni o conflitti. </a:t>
            </a:r>
          </a:p>
          <a:p>
            <a:pPr algn="just"/>
            <a:endParaRPr lang="it-IT" sz="2400" dirty="0">
              <a:latin typeface="Helvetica Neue" panose="02000503000000020004" pitchFamily="2" charset="0"/>
            </a:endParaRPr>
          </a:p>
          <a:p>
            <a:pPr algn="just"/>
            <a:r>
              <a:rPr lang="it-IT" sz="2400" dirty="0">
                <a:effectLst/>
                <a:latin typeface="Helvetica Neue" panose="02000503000000020004" pitchFamily="2" charset="0"/>
              </a:rPr>
              <a:t>È frequente, ad esempio, che emergano crisi coniugali o familiari, soprattutto quando il partner o i familiari faticano ad adattarsi alla nuova immagine e alle mutate esigenze della persona operata.</a:t>
            </a:r>
          </a:p>
        </p:txBody>
      </p:sp>
    </p:spTree>
    <p:extLst>
      <p:ext uri="{BB962C8B-B14F-4D97-AF65-F5344CB8AC3E}">
        <p14:creationId xmlns:p14="http://schemas.microsoft.com/office/powerpoint/2010/main" val="14529920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E46C1507-CF60-BC54-8A0A-7482040AA3EC}"/>
              </a:ext>
            </a:extLst>
          </p:cNvPr>
          <p:cNvSpPr txBox="1"/>
          <p:nvPr/>
        </p:nvSpPr>
        <p:spPr>
          <a:xfrm>
            <a:off x="1467318" y="1020889"/>
            <a:ext cx="940260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Prevenzione delle ricadute e fattori psicologici associati:</a:t>
            </a:r>
          </a:p>
          <a:p>
            <a:pPr algn="ctr"/>
            <a:r>
              <a:rPr lang="it-IT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 sulla percezione sociale e immagine di sé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0A096552-2AA6-37A8-40D9-BCA1869ADC35}"/>
              </a:ext>
            </a:extLst>
          </p:cNvPr>
          <p:cNvSpPr txBox="1"/>
          <p:nvPr/>
        </p:nvSpPr>
        <p:spPr>
          <a:xfrm>
            <a:off x="1612574" y="2051459"/>
            <a:ext cx="9257353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2400" dirty="0">
                <a:effectLst/>
                <a:latin typeface="Helvetica Neue" panose="02000503000000020004" pitchFamily="2" charset="0"/>
              </a:rPr>
              <a:t>Dopo l’intervento, cambia anche il modo in cui il paziente si percepisce e viene percepito dagli altri. </a:t>
            </a:r>
          </a:p>
          <a:p>
            <a:pPr algn="just"/>
            <a:endParaRPr lang="it-IT" sz="2400" dirty="0">
              <a:latin typeface="Helvetica Neue" panose="02000503000000020004" pitchFamily="2" charset="0"/>
            </a:endParaRPr>
          </a:p>
          <a:p>
            <a:pPr algn="just"/>
            <a:r>
              <a:rPr lang="it-IT" sz="2400" dirty="0">
                <a:effectLst/>
                <a:latin typeface="Helvetica Neue" panose="02000503000000020004" pitchFamily="2" charset="0"/>
              </a:rPr>
              <a:t>Questa trasformazione può essere fonte di gratificazione, rinforzando il senso di accettazione e appartenenza sociale.</a:t>
            </a:r>
          </a:p>
          <a:p>
            <a:pPr algn="just"/>
            <a:endParaRPr lang="it-IT" sz="2400" dirty="0">
              <a:latin typeface="Helvetica Neue" panose="02000503000000020004" pitchFamily="2" charset="0"/>
            </a:endParaRPr>
          </a:p>
          <a:p>
            <a:pPr algn="just"/>
            <a:r>
              <a:rPr lang="it-IT" sz="2400" dirty="0">
                <a:effectLst/>
                <a:latin typeface="Helvetica Neue" panose="02000503000000020004" pitchFamily="2" charset="0"/>
              </a:rPr>
              <a:t>Tuttavia, può anche generare disagio, specialmente quando il riconoscimento esterno è troppo marcato o vissuto come superficiale, oppure quando i cambiamenti suscitano invidia, giudizi o aspettative nuove e non sempre desiderate</a:t>
            </a:r>
          </a:p>
        </p:txBody>
      </p:sp>
    </p:spTree>
    <p:extLst>
      <p:ext uri="{BB962C8B-B14F-4D97-AF65-F5344CB8AC3E}">
        <p14:creationId xmlns:p14="http://schemas.microsoft.com/office/powerpoint/2010/main" val="39608749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23D08365-24E9-8524-CC36-4BC2BFFC728B}"/>
              </a:ext>
            </a:extLst>
          </p:cNvPr>
          <p:cNvSpPr txBox="1"/>
          <p:nvPr/>
        </p:nvSpPr>
        <p:spPr>
          <a:xfrm>
            <a:off x="1369033" y="1624861"/>
            <a:ext cx="9821009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La riduzione del peso, in seguito a trattamenti, è associata ad un miglioramento della percezione dell’immagine corporea e ad un aumento del livello di soddisfazione del proprio corpo (Della Grave et al., 2007;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Teufel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et al., 2012). 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Tuttavia persiste parallelamente, fino a due anni dopo l’intervento bariatrico un vissuto di insoddisfazione rispetto alla propria attrattiva fisica e la percezione di essere ancora grassi nonostante il raggiungimento di un peso adattivo (Riva et al., 2012; 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La percezione distorta di sé si ripresenta in forma diversa a distanza di tempo spostandosi su nuove parti del corpo, prima nascoste dalla massa grassa, che adesso diventano gli obiettivi del cambiamento (Song, 2006).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9B5FE085-63DE-8682-F8BE-93E156B105E5}"/>
              </a:ext>
            </a:extLst>
          </p:cNvPr>
          <p:cNvSpPr txBox="1"/>
          <p:nvPr/>
        </p:nvSpPr>
        <p:spPr>
          <a:xfrm>
            <a:off x="1287339" y="670754"/>
            <a:ext cx="998439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dimagrimento determina </a:t>
            </a:r>
          </a:p>
          <a:p>
            <a:pPr algn="ctr"/>
            <a:r>
              <a:rPr lang="it-IT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distorsione dell’immagine corporea nei pazienti?</a:t>
            </a:r>
          </a:p>
        </p:txBody>
      </p:sp>
    </p:spTree>
    <p:extLst>
      <p:ext uri="{BB962C8B-B14F-4D97-AF65-F5344CB8AC3E}">
        <p14:creationId xmlns:p14="http://schemas.microsoft.com/office/powerpoint/2010/main" val="42158826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5BF55DE0-2BB6-E3B7-5AD8-4B72591DA59D}"/>
              </a:ext>
            </a:extLst>
          </p:cNvPr>
          <p:cNvSpPr txBox="1"/>
          <p:nvPr/>
        </p:nvSpPr>
        <p:spPr>
          <a:xfrm>
            <a:off x="2405875" y="2274838"/>
            <a:ext cx="738025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Dopo l'intervento di chirurgia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bariatrica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, molti pazienti riportano un miglioramento significativo nella qualità della vita, nell'autostima e nella salute psicologica. Tuttavia, alcuni affrontano sfide emotive e psicologiche che possono influenzare il mantenimento dei 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risultati a lungo termine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13458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5BF55DE0-2BB6-E3B7-5AD8-4B72591DA59D}"/>
              </a:ext>
            </a:extLst>
          </p:cNvPr>
          <p:cNvSpPr txBox="1"/>
          <p:nvPr/>
        </p:nvSpPr>
        <p:spPr>
          <a:xfrm>
            <a:off x="1903636" y="2274838"/>
            <a:ext cx="838472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Il successo di questo percorso non dipende</a:t>
            </a:r>
          </a:p>
          <a:p>
            <a:pPr algn="ctr"/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esclusivamente dall’atto chirurgico in sé </a:t>
            </a:r>
          </a:p>
          <a:p>
            <a:pPr algn="ctr"/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L’esperienza clinica e la ricerca scientifica concordano nel riconoscere il </a:t>
            </a:r>
            <a:r>
              <a:rPr lang="it-IT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ruolo cruciale dei fattori psicologici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, soprattutto nella 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fase che precede l’intervento</a:t>
            </a:r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51829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E46C1507-CF60-BC54-8A0A-7482040AA3EC}"/>
              </a:ext>
            </a:extLst>
          </p:cNvPr>
          <p:cNvSpPr txBox="1"/>
          <p:nvPr/>
        </p:nvSpPr>
        <p:spPr>
          <a:xfrm>
            <a:off x="1583037" y="938020"/>
            <a:ext cx="940260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Esperienze dei pazienti e fattori psicologici a lungo termine:</a:t>
            </a:r>
          </a:p>
          <a:p>
            <a:pPr algn="ctr"/>
            <a:r>
              <a:rPr lang="it-IT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EVIDENZE SCIENTIFICHE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05547063-8679-27AE-8FC5-B29755373648}"/>
              </a:ext>
            </a:extLst>
          </p:cNvPr>
          <p:cNvSpPr txBox="1"/>
          <p:nvPr/>
        </p:nvSpPr>
        <p:spPr>
          <a:xfrm>
            <a:off x="1150330" y="1769017"/>
            <a:ext cx="9891340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In questa revisione sistematica, con sintesi tematica di studi qualitativi, l'obiettivo era esplorare come i pazienti vivono il mantenimento del peso nel lungo termine dopo un intervento di chirurgia </a:t>
            </a:r>
            <a:r>
              <a:rPr lang="it-IT" sz="2000" dirty="0" err="1">
                <a:latin typeface="Arial" panose="020B0604020202020204" pitchFamily="34" charset="0"/>
                <a:cs typeface="Arial" panose="020B0604020202020204" pitchFamily="34" charset="0"/>
              </a:rPr>
              <a:t>bariatrica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È emerso che: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l'</a:t>
            </a:r>
            <a:r>
              <a:rPr lang="it-IT" sz="20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aderenza rigida alle pratiche di perdita di peso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era associata a un </a:t>
            </a:r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maggiore rischio di recupero di peso;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0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approcci più flessibili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</a:p>
          <a:p>
            <a:pPr algn="just"/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it-IT" sz="20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l'auto-agency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erano correlati</a:t>
            </a:r>
          </a:p>
          <a:p>
            <a:pPr algn="just"/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     a un </a:t>
            </a:r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successo maggiore nel </a:t>
            </a:r>
          </a:p>
          <a:p>
            <a:pPr algn="just"/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     mantenimento del peso.</a:t>
            </a:r>
          </a:p>
        </p:txBody>
      </p:sp>
      <p:pic>
        <p:nvPicPr>
          <p:cNvPr id="6" name="Immagine 5" descr="Immagine che contiene testo, schermata, Carattere&#10;&#10;Descrizione generata automaticamente">
            <a:extLst>
              <a:ext uri="{FF2B5EF4-FFF2-40B4-BE49-F238E27FC236}">
                <a16:creationId xmlns:a16="http://schemas.microsoft.com/office/drawing/2014/main" id="{3E39697E-6D4D-6586-DAFD-459DD40D9F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0784" y="3954231"/>
            <a:ext cx="5915962" cy="2585322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Ovale 1">
            <a:extLst>
              <a:ext uri="{FF2B5EF4-FFF2-40B4-BE49-F238E27FC236}">
                <a16:creationId xmlns:a16="http://schemas.microsoft.com/office/drawing/2014/main" id="{45F99D36-873D-A86E-7F6F-C97AB35BB151}"/>
              </a:ext>
            </a:extLst>
          </p:cNvPr>
          <p:cNvSpPr/>
          <p:nvPr/>
        </p:nvSpPr>
        <p:spPr>
          <a:xfrm>
            <a:off x="10872985" y="3577568"/>
            <a:ext cx="807522" cy="75332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Palatino" pitchFamily="2" charset="77"/>
                <a:ea typeface="Palatino" pitchFamily="2" charset="77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1130979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10AA21EA-7380-45E5-1C2B-26222776059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943707"/>
            <a:ext cx="7258304" cy="4729480"/>
          </a:xfrm>
        </p:spPr>
      </p:pic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21C4F78-D8C2-11A2-5331-4789B90267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58304" y="1321849"/>
            <a:ext cx="5181600" cy="435133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Il recupero ponderale è possibile dopo qualsiasi di procedura di chirurgia bariatrica ed è probabilmente causato, almeno in parte, dagli stessi meccanismi biologici che lo determinano dopo terapia medica dell’obesità</a:t>
            </a:r>
          </a:p>
        </p:txBody>
      </p:sp>
    </p:spTree>
    <p:extLst>
      <p:ext uri="{BB962C8B-B14F-4D97-AF65-F5344CB8AC3E}">
        <p14:creationId xmlns:p14="http://schemas.microsoft.com/office/powerpoint/2010/main" val="20041382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10AA21EA-7380-45E5-1C2B-26222776059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1114729"/>
            <a:ext cx="7258304" cy="4729480"/>
          </a:xfrm>
        </p:spPr>
      </p:pic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21C4F78-D8C2-11A2-5331-4789B90267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58304" y="1064259"/>
            <a:ext cx="5086096" cy="5078123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ü"/>
            </a:pP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Un’intensificazione degli interventi comportamentali sullo stile di vita (nutrizione e attività fisica) può avere un ruolo nella prevenzione del recupero ponderale dopo chirurgia bariatrica. L’utilizzo dei farmaci anti-obesità nel paziente bariatrico con insufficiente calo di peso o recupero ponderale appare un’opzione promettente nel cercare di ridurre il ricorso alla chirurgia di revisione, anche se non sono al momento disponibili trial randomizzati controllati ad hoc</a:t>
            </a:r>
          </a:p>
        </p:txBody>
      </p:sp>
    </p:spTree>
    <p:extLst>
      <p:ext uri="{BB962C8B-B14F-4D97-AF65-F5344CB8AC3E}">
        <p14:creationId xmlns:p14="http://schemas.microsoft.com/office/powerpoint/2010/main" val="33060430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58CFC980-B997-CCFF-5238-18184CAEC65D}"/>
              </a:ext>
            </a:extLst>
          </p:cNvPr>
          <p:cNvSpPr txBox="1"/>
          <p:nvPr/>
        </p:nvSpPr>
        <p:spPr>
          <a:xfrm>
            <a:off x="1394695" y="1501603"/>
            <a:ext cx="940260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Esperienze dei pazienti e fattori psicologici a lungo termine:</a:t>
            </a:r>
          </a:p>
          <a:p>
            <a:pPr algn="ctr"/>
            <a:r>
              <a:rPr lang="it-IT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Ruolo dell’auto-agency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3D41DE8C-8251-2A4D-6FC5-7C065E355A53}"/>
              </a:ext>
            </a:extLst>
          </p:cNvPr>
          <p:cNvSpPr txBox="1"/>
          <p:nvPr/>
        </p:nvSpPr>
        <p:spPr>
          <a:xfrm>
            <a:off x="1964419" y="4302342"/>
            <a:ext cx="826315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Chi si percepisce come agente attivo del cambiamento ha più probabilità di mantenere il peso perso nel tempo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D6FC2A02-1375-8E31-A131-75FD36C1D540}"/>
              </a:ext>
            </a:extLst>
          </p:cNvPr>
          <p:cNvSpPr txBox="1"/>
          <p:nvPr/>
        </p:nvSpPr>
        <p:spPr>
          <a:xfrm>
            <a:off x="1394696" y="2661397"/>
            <a:ext cx="940260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L’auto-agency è la percezione che la persona ha di sé come protagonista attivo del proprio percorso di salute, piuttosto che come semplice "paziente" o destinatario passivo di cure</a:t>
            </a:r>
          </a:p>
        </p:txBody>
      </p:sp>
    </p:spTree>
    <p:extLst>
      <p:ext uri="{BB962C8B-B14F-4D97-AF65-F5344CB8AC3E}">
        <p14:creationId xmlns:p14="http://schemas.microsoft.com/office/powerpoint/2010/main" val="38579240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58CFC980-B997-CCFF-5238-18184CAEC65D}"/>
              </a:ext>
            </a:extLst>
          </p:cNvPr>
          <p:cNvSpPr txBox="1"/>
          <p:nvPr/>
        </p:nvSpPr>
        <p:spPr>
          <a:xfrm>
            <a:off x="1394696" y="1490522"/>
            <a:ext cx="940260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Esperienze dei pazienti e fattori psicologici a lungo termine:</a:t>
            </a:r>
          </a:p>
          <a:p>
            <a:pPr algn="ctr"/>
            <a:r>
              <a:rPr lang="it-IT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Ruolo dell’auto-agency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2D44F0E6-811B-117C-CDF7-31336C37B658}"/>
              </a:ext>
            </a:extLst>
          </p:cNvPr>
          <p:cNvSpPr txBox="1"/>
          <p:nvPr/>
        </p:nvSpPr>
        <p:spPr>
          <a:xfrm>
            <a:off x="1394696" y="2574292"/>
            <a:ext cx="940260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Chi sviluppa questa consapevolezza tende ad assumersi la responsabilità delle proprie scelte quotidiane, a riconoscere i segnali del corpo, a gestire le ricadute in modo costruttivo e a cercare supporto quando necessario</a:t>
            </a:r>
          </a:p>
          <a:p>
            <a:pPr algn="just"/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Questa forma di </a:t>
            </a:r>
            <a:r>
              <a:rPr lang="it-IT" sz="2400" b="1" dirty="0">
                <a:solidFill>
                  <a:srgbClr val="0091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empowerment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b="1" dirty="0">
                <a:solidFill>
                  <a:srgbClr val="0091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psicologico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è strettamente legata al mantenimento del peso nel lungo termine</a:t>
            </a:r>
          </a:p>
        </p:txBody>
      </p:sp>
    </p:spTree>
    <p:extLst>
      <p:ext uri="{BB962C8B-B14F-4D97-AF65-F5344CB8AC3E}">
        <p14:creationId xmlns:p14="http://schemas.microsoft.com/office/powerpoint/2010/main" val="24086951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58CFC980-B997-CCFF-5238-18184CAEC65D}"/>
              </a:ext>
            </a:extLst>
          </p:cNvPr>
          <p:cNvSpPr txBox="1"/>
          <p:nvPr/>
        </p:nvSpPr>
        <p:spPr>
          <a:xfrm>
            <a:off x="1583037" y="938020"/>
            <a:ext cx="940260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Esperienze dei pazienti e fattori psicologici a lungo termine:</a:t>
            </a:r>
          </a:p>
          <a:p>
            <a:pPr algn="ctr"/>
            <a:r>
              <a:rPr lang="it-IT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Importanza del supporto professionale e sociale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3D41DE8C-8251-2A4D-6FC5-7C065E355A53}"/>
              </a:ext>
            </a:extLst>
          </p:cNvPr>
          <p:cNvSpPr txBox="1"/>
          <p:nvPr/>
        </p:nvSpPr>
        <p:spPr>
          <a:xfrm>
            <a:off x="908515" y="1974461"/>
            <a:ext cx="1037497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Dopo l'intervento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bariatrico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il supporto non si esaurisce in sala operatoria: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proseguire con </a:t>
            </a:r>
            <a:r>
              <a:rPr lang="it-IT" sz="2400" b="1" dirty="0">
                <a:solidFill>
                  <a:srgbClr val="0091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accompagnamento professionale e affettivo 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diventa essenziale per affrontare il percorso a lungo termine</a:t>
            </a:r>
          </a:p>
          <a:p>
            <a:pPr algn="just"/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Quando i pazienti si sentono seguiti da figure come dietisti, psicologi e medici, e al contempo ricevono comprensione e incoraggiamento da familiari e amici, si crea un ambiente favorevole</a:t>
            </a:r>
          </a:p>
          <a:p>
            <a:pPr algn="just"/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alla motivazione e alla continuità</a:t>
            </a:r>
          </a:p>
          <a:p>
            <a:pPr algn="just"/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Questa rete di sostegno aiuta a superare momenti di difficoltà, </a:t>
            </a:r>
          </a:p>
          <a:p>
            <a:pPr algn="ctr"/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limita il senso di solitudine e rafforza la fiducia nel cambiamento</a:t>
            </a:r>
          </a:p>
        </p:txBody>
      </p:sp>
    </p:spTree>
    <p:extLst>
      <p:ext uri="{BB962C8B-B14F-4D97-AF65-F5344CB8AC3E}">
        <p14:creationId xmlns:p14="http://schemas.microsoft.com/office/powerpoint/2010/main" val="27469725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58CFC980-B997-CCFF-5238-18184CAEC65D}"/>
              </a:ext>
            </a:extLst>
          </p:cNvPr>
          <p:cNvSpPr txBox="1"/>
          <p:nvPr/>
        </p:nvSpPr>
        <p:spPr>
          <a:xfrm>
            <a:off x="1394695" y="700844"/>
            <a:ext cx="940260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Esperienze dei pazienti e fattori psicologici a lungo termine:</a:t>
            </a:r>
          </a:p>
          <a:p>
            <a:pPr algn="ctr"/>
            <a:r>
              <a:rPr lang="it-IT" sz="2400" b="1" dirty="0">
                <a:solidFill>
                  <a:srgbClr val="C00000"/>
                </a:solidFill>
                <a:effectLst/>
                <a:latin typeface="Helvetica Neue" panose="02000503000000020004" pitchFamily="2" charset="0"/>
              </a:rPr>
              <a:t>Dipendenza da altre sostanze o comportamenti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3D41DE8C-8251-2A4D-6FC5-7C065E355A53}"/>
              </a:ext>
            </a:extLst>
          </p:cNvPr>
          <p:cNvSpPr txBox="1"/>
          <p:nvPr/>
        </p:nvSpPr>
        <p:spPr>
          <a:xfrm>
            <a:off x="908515" y="1534848"/>
            <a:ext cx="10374970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 seguito alla chirurgia </a:t>
            </a:r>
            <a:r>
              <a:rPr lang="it-IT" sz="2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bariatrica</a:t>
            </a:r>
            <a:r>
              <a:rPr lang="it-IT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alcuni pazienti possono sviluppare una forma di trasferimento della dipendenza (</a:t>
            </a:r>
            <a:r>
              <a:rPr lang="it-IT" sz="24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addiction</a:t>
            </a:r>
            <a:r>
              <a:rPr lang="it-IT" sz="2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transfer</a:t>
            </a:r>
            <a:r>
              <a:rPr lang="it-IT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), cioè la sostituzione del comportamento alimentare compulsivo – spesso utilizzato come meccanismo di regolazione emotiva – con altre forme di dipendenza.</a:t>
            </a:r>
          </a:p>
          <a:p>
            <a:pPr algn="just"/>
            <a:endParaRPr lang="it-IT" sz="24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Questa dinamica si manifesta attraverso </a:t>
            </a:r>
            <a:r>
              <a:rPr lang="it-IT" sz="2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l’uso problematico di sostanze </a:t>
            </a:r>
            <a:r>
              <a:rPr lang="it-IT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come alcol, nicotina o farmaci, ma anche attraverso </a:t>
            </a:r>
            <a:r>
              <a:rPr lang="it-IT" sz="2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comportamenti compulsivi </a:t>
            </a:r>
            <a:r>
              <a:rPr lang="it-IT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quali lo shopping incontrollato, il gioco d’azzardo, l’uso eccessivo dei social media o la dipendenza affettiva e sessuale. </a:t>
            </a:r>
          </a:p>
          <a:p>
            <a:pPr algn="just"/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 molti casi, questi comportamenti emergono silenziosamente nel tempo, a volte anni dopo l’intervento, e possono passare inosservati se non adeguatamente monitorati.</a:t>
            </a:r>
          </a:p>
        </p:txBody>
      </p:sp>
    </p:spTree>
    <p:extLst>
      <p:ext uri="{BB962C8B-B14F-4D97-AF65-F5344CB8AC3E}">
        <p14:creationId xmlns:p14="http://schemas.microsoft.com/office/powerpoint/2010/main" val="75365135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58CFC980-B997-CCFF-5238-18184CAEC65D}"/>
              </a:ext>
            </a:extLst>
          </p:cNvPr>
          <p:cNvSpPr txBox="1"/>
          <p:nvPr/>
        </p:nvSpPr>
        <p:spPr>
          <a:xfrm>
            <a:off x="1583037" y="1232488"/>
            <a:ext cx="940260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Esperienze dei pazienti e fattori psicologici a lungo termine:</a:t>
            </a:r>
          </a:p>
          <a:p>
            <a:pPr algn="ctr"/>
            <a:r>
              <a:rPr lang="it-IT" sz="2400" b="1" dirty="0">
                <a:solidFill>
                  <a:srgbClr val="C00000"/>
                </a:solidFill>
                <a:effectLst/>
                <a:latin typeface="Helvetica Neue" panose="02000503000000020004" pitchFamily="2" charset="0"/>
              </a:rPr>
              <a:t>Dipendenza da altre sostanze o comportamenti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3D41DE8C-8251-2A4D-6FC5-7C065E355A53}"/>
              </a:ext>
            </a:extLst>
          </p:cNvPr>
          <p:cNvSpPr txBox="1"/>
          <p:nvPr/>
        </p:nvSpPr>
        <p:spPr>
          <a:xfrm>
            <a:off x="908515" y="2288217"/>
            <a:ext cx="1037497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Il cibo, prima vissuto come unica valvola di sfogo emotivo, viene improvvisamente “tolto” come strumento di coping, senza che il paziente abbia sempre acquisito risorse alternative per gestire emozioni intense, stress o traumi pregressi. Il rischio è quindi che la dipendenza si sposti, più che risolversi, assumendo nuove forme.</a:t>
            </a:r>
          </a:p>
          <a:p>
            <a:pPr algn="just"/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it-IT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Umbrella</a:t>
            </a:r>
            <a:r>
              <a:rPr lang="it-IT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review (2023)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, basata su meta-analisi e revisioni sistematiche, ha evidenziato che a distanza di circa tre anni dall’intervento, si osserva un incremento del rischio di comportamenti autolesivi, tentativi di suicidio e disturbi da uso di alcol. Gli </a:t>
            </a:r>
            <a:r>
              <a:rPr lang="it-IT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odds</a:t>
            </a:r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 ratio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 riportati arrivano fino a </a:t>
            </a:r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1.9–1.825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, indicando un aumento statisticamente significativo del rischio rispetto alla popolazione generale.</a:t>
            </a:r>
            <a:endParaRPr lang="it-IT" sz="2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490651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5BF55DE0-2BB6-E3B7-5AD8-4B72591DA59D}"/>
              </a:ext>
            </a:extLst>
          </p:cNvPr>
          <p:cNvSpPr txBox="1"/>
          <p:nvPr/>
        </p:nvSpPr>
        <p:spPr>
          <a:xfrm>
            <a:off x="2405875" y="2274838"/>
            <a:ext cx="738025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Dunque, il mantenimento del peso a lungo termine non è solo questione di volontà o di forza di disciplina, ma è il risultato di una relazione consapevole con il cibo, del sostegno adeguato </a:t>
            </a:r>
          </a:p>
          <a:p>
            <a:pPr algn="ctr"/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e della capacità di auto-regolazione psicologica</a:t>
            </a:r>
          </a:p>
        </p:txBody>
      </p:sp>
    </p:spTree>
    <p:extLst>
      <p:ext uri="{BB962C8B-B14F-4D97-AF65-F5344CB8AC3E}">
        <p14:creationId xmlns:p14="http://schemas.microsoft.com/office/powerpoint/2010/main" val="416244395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5BF55DE0-2BB6-E3B7-5AD8-4B72591DA59D}"/>
              </a:ext>
            </a:extLst>
          </p:cNvPr>
          <p:cNvSpPr txBox="1"/>
          <p:nvPr/>
        </p:nvSpPr>
        <p:spPr>
          <a:xfrm>
            <a:off x="1094831" y="1582340"/>
            <a:ext cx="10002338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it-IT" sz="2800" b="1" dirty="0">
                <a:solidFill>
                  <a:srgbClr val="C00000"/>
                </a:solidFill>
                <a:latin typeface="Arial" panose="020B0604020202020204" pitchFamily="34" charset="0"/>
                <a:ea typeface="Palatino" pitchFamily="2" charset="77"/>
                <a:cs typeface="Arial" panose="020B0604020202020204" pitchFamily="34" charset="0"/>
              </a:rPr>
              <a:t>Take-home message</a:t>
            </a:r>
            <a:endParaRPr lang="it-IT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sz="2800" b="1" dirty="0">
                <a:solidFill>
                  <a:srgbClr val="0091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GESTIONE DELLE ASPETTATIVE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La chirurgia è un mezzo, non una soluzione miracolosa: 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È importante comprendere che l’intervento facilita la perdita di peso, ma richiede comunque un cambiamento duraturo nello stile di vita.</a:t>
            </a:r>
          </a:p>
          <a:p>
            <a:pPr marL="457200" indent="-457200" algn="just">
              <a:buFont typeface="+mj-lt"/>
              <a:buAutoNum type="arabicPeriod"/>
            </a:pPr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Il cambiamento non è solo fisico: 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Molti pazienti si aspettano solo benefici estetici, ma il vero lavoro avviene anche a livello emotivo, relazionale e comportamentale.</a:t>
            </a:r>
          </a:p>
        </p:txBody>
      </p:sp>
    </p:spTree>
    <p:extLst>
      <p:ext uri="{BB962C8B-B14F-4D97-AF65-F5344CB8AC3E}">
        <p14:creationId xmlns:p14="http://schemas.microsoft.com/office/powerpoint/2010/main" val="1880182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5BF55DE0-2BB6-E3B7-5AD8-4B72591DA59D}"/>
              </a:ext>
            </a:extLst>
          </p:cNvPr>
          <p:cNvSpPr txBox="1"/>
          <p:nvPr/>
        </p:nvSpPr>
        <p:spPr>
          <a:xfrm>
            <a:off x="1205988" y="1298361"/>
            <a:ext cx="9780023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Tra questi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le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b="1" dirty="0">
                <a:solidFill>
                  <a:srgbClr val="0091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aspettative 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del paziente occupano un posto centrale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it-IT" sz="2400" i="1" dirty="0">
                <a:latin typeface="Arial" panose="020B0604020202020204" pitchFamily="34" charset="0"/>
                <a:cs typeface="Arial" panose="020B0604020202020204" pitchFamily="34" charset="0"/>
              </a:rPr>
              <a:t>«Cosa si aspetta la persona dall’operazione?» </a:t>
            </a:r>
          </a:p>
          <a:p>
            <a:pPr algn="ctr"/>
            <a:endParaRPr lang="it-IT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it-IT" sz="2400" i="1" dirty="0">
                <a:latin typeface="Arial" panose="020B0604020202020204" pitchFamily="34" charset="0"/>
                <a:cs typeface="Arial" panose="020B0604020202020204" pitchFamily="34" charset="0"/>
              </a:rPr>
              <a:t>«Quanto è consapevole delle sfide che seguiranno?»</a:t>
            </a:r>
          </a:p>
          <a:p>
            <a:pPr algn="ctr"/>
            <a:r>
              <a:rPr lang="it-IT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it-IT" sz="2400" i="1" dirty="0">
                <a:latin typeface="Arial" panose="020B0604020202020204" pitchFamily="34" charset="0"/>
                <a:cs typeface="Arial" panose="020B0604020202020204" pitchFamily="34" charset="0"/>
              </a:rPr>
              <a:t>«Come immagina il proprio corpo, la propria vita, </a:t>
            </a:r>
          </a:p>
          <a:p>
            <a:pPr algn="ctr"/>
            <a:r>
              <a:rPr lang="it-IT" sz="2400" i="1" dirty="0">
                <a:latin typeface="Arial" panose="020B0604020202020204" pitchFamily="34" charset="0"/>
                <a:cs typeface="Arial" panose="020B0604020202020204" pitchFamily="34" charset="0"/>
              </a:rPr>
              <a:t>il proprio rapporto con il cibo dopo l’intervento?»</a:t>
            </a:r>
          </a:p>
          <a:p>
            <a:pPr algn="ctr"/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Le risposte a queste domande possono 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influenzare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profondamente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l’andamento del percorso post-operatorio, la motivazione </a:t>
            </a:r>
          </a:p>
          <a:p>
            <a:pPr algn="ctr"/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al cambiamento e la capacità di adattarsi ai nuovi stili di vita richiesti</a:t>
            </a:r>
          </a:p>
        </p:txBody>
      </p:sp>
    </p:spTree>
    <p:extLst>
      <p:ext uri="{BB962C8B-B14F-4D97-AF65-F5344CB8AC3E}">
        <p14:creationId xmlns:p14="http://schemas.microsoft.com/office/powerpoint/2010/main" val="373771047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5BF55DE0-2BB6-E3B7-5AD8-4B72591DA59D}"/>
              </a:ext>
            </a:extLst>
          </p:cNvPr>
          <p:cNvSpPr txBox="1"/>
          <p:nvPr/>
        </p:nvSpPr>
        <p:spPr>
          <a:xfrm>
            <a:off x="1041043" y="1767006"/>
            <a:ext cx="10109914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it-IT" sz="2800" b="1" dirty="0">
                <a:solidFill>
                  <a:srgbClr val="C00000"/>
                </a:solidFill>
                <a:latin typeface="Arial" panose="020B0604020202020204" pitchFamily="34" charset="0"/>
                <a:ea typeface="Palatino" pitchFamily="2" charset="77"/>
                <a:cs typeface="Arial" panose="020B0604020202020204" pitchFamily="34" charset="0"/>
              </a:rPr>
              <a:t>Take-home message</a:t>
            </a:r>
            <a:endParaRPr lang="it-IT" sz="2800" dirty="0">
              <a:latin typeface="Arial" panose="020B0604020202020204" pitchFamily="34" charset="0"/>
              <a:ea typeface="Palatino" pitchFamily="2" charset="77"/>
              <a:cs typeface="Arial" panose="020B0604020202020204" pitchFamily="34" charset="0"/>
            </a:endParaRPr>
          </a:p>
          <a:p>
            <a:pPr algn="just"/>
            <a:r>
              <a:rPr lang="it-IT" sz="2800" b="1" dirty="0">
                <a:solidFill>
                  <a:srgbClr val="0091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GESTIONE DELLE ASPETTATIVE </a:t>
            </a:r>
            <a:endParaRPr lang="it-IT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+mj-lt"/>
              <a:buAutoNum type="arabicPeriod" startAt="3"/>
            </a:pP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Il corpo cambia… e la mente deve seguirlo: 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Aspettative realistiche su tempi, risultati e trasformazioni psicologiche aiutano a evitare frustrazioni o delusioni.</a:t>
            </a:r>
          </a:p>
          <a:p>
            <a:pPr marL="457200" indent="-457200" algn="just">
              <a:buFont typeface="+mj-lt"/>
              <a:buAutoNum type="arabicPeriod" startAt="3"/>
            </a:pPr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+mj-lt"/>
              <a:buAutoNum type="arabicPeriod" startAt="3"/>
            </a:pP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Aspettarsi alti e bassi: 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Il percorso non è lineare. Avere momenti di difficoltà è normale e non significa fallimento.</a:t>
            </a:r>
          </a:p>
        </p:txBody>
      </p:sp>
    </p:spTree>
    <p:extLst>
      <p:ext uri="{BB962C8B-B14F-4D97-AF65-F5344CB8AC3E}">
        <p14:creationId xmlns:p14="http://schemas.microsoft.com/office/powerpoint/2010/main" val="233637633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5BF55DE0-2BB6-E3B7-5AD8-4B72591DA59D}"/>
              </a:ext>
            </a:extLst>
          </p:cNvPr>
          <p:cNvSpPr txBox="1"/>
          <p:nvPr/>
        </p:nvSpPr>
        <p:spPr>
          <a:xfrm>
            <a:off x="952533" y="1503797"/>
            <a:ext cx="10286934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it-IT" sz="2800" b="1" dirty="0">
                <a:solidFill>
                  <a:srgbClr val="C00000"/>
                </a:solidFill>
                <a:latin typeface="Arial" panose="020B0604020202020204" pitchFamily="34" charset="0"/>
                <a:ea typeface="Palatino" pitchFamily="2" charset="77"/>
                <a:cs typeface="Arial" panose="020B0604020202020204" pitchFamily="34" charset="0"/>
              </a:rPr>
              <a:t>Take-home message</a:t>
            </a:r>
            <a:endParaRPr lang="it-IT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sz="2800" b="1" dirty="0">
                <a:solidFill>
                  <a:srgbClr val="0091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PREVENZIONE DELLE RICADUTE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Monitoraggio costante, non ossessione 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Tenere traccia dei progressi con equilibrio aiuta a intervenire tempestivamente in caso di segnali di regressione</a:t>
            </a:r>
          </a:p>
          <a:p>
            <a:pPr marL="457200" indent="-457200" algn="just">
              <a:buFont typeface="+mj-lt"/>
              <a:buAutoNum type="arabicPeriod"/>
            </a:pPr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Lavorare sulle cause, non solo sui sintomi: 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Le ricadute sono spesso legate a fattori emotivi, stress o dinamiche relazionali non risolte: affrontarle in terapia è fondamentale</a:t>
            </a:r>
          </a:p>
        </p:txBody>
      </p:sp>
    </p:spTree>
    <p:extLst>
      <p:ext uri="{BB962C8B-B14F-4D97-AF65-F5344CB8AC3E}">
        <p14:creationId xmlns:p14="http://schemas.microsoft.com/office/powerpoint/2010/main" val="320610214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5BF55DE0-2BB6-E3B7-5AD8-4B72591DA59D}"/>
              </a:ext>
            </a:extLst>
          </p:cNvPr>
          <p:cNvSpPr txBox="1"/>
          <p:nvPr/>
        </p:nvSpPr>
        <p:spPr>
          <a:xfrm>
            <a:off x="952533" y="1028343"/>
            <a:ext cx="10286934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it-IT" sz="2800" b="1" dirty="0">
                <a:solidFill>
                  <a:srgbClr val="C00000"/>
                </a:solidFill>
                <a:latin typeface="Arial" panose="020B0604020202020204" pitchFamily="34" charset="0"/>
                <a:ea typeface="Palatino" pitchFamily="2" charset="77"/>
                <a:cs typeface="Arial" panose="020B0604020202020204" pitchFamily="34" charset="0"/>
              </a:rPr>
              <a:t>Take-home message</a:t>
            </a:r>
            <a:endParaRPr lang="it-IT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sz="2800" b="1" dirty="0">
                <a:solidFill>
                  <a:srgbClr val="0091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PREVENZIONE DELLE RICADUTE</a:t>
            </a:r>
          </a:p>
          <a:p>
            <a:pPr marL="457200" indent="-457200" algn="just">
              <a:buFont typeface="+mj-lt"/>
              <a:buAutoNum type="arabicPeriod" startAt="3"/>
            </a:pP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Strategie di coping sane: 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Sostituire il cibo come risposta alle emozioni con alternative funzionali (es. attività fisica, tecniche di rilassamento, supporto sociale)</a:t>
            </a:r>
          </a:p>
          <a:p>
            <a:pPr marL="457200" indent="-457200" algn="just">
              <a:buFont typeface="+mj-lt"/>
              <a:buAutoNum type="arabicPeriod" startAt="3"/>
            </a:pPr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+mj-lt"/>
              <a:buAutoNum type="arabicPeriod" startAt="3"/>
            </a:pP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Routine e flessibilità: 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Creare abitudini stabili, ma anche sapersi adattare ai cambiamenti senza perdere il senso di controllo</a:t>
            </a:r>
          </a:p>
          <a:p>
            <a:pPr marL="457200" indent="-457200" algn="just">
              <a:buFont typeface="+mj-lt"/>
              <a:buAutoNum type="arabicPeriod" startAt="3"/>
            </a:pPr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+mj-lt"/>
              <a:buAutoNum type="arabicPeriod" startAt="3"/>
            </a:pP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Chiedere aiuto è parte del successo: 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Il supporto psicologico e nutrizionale continuativo aiuta a mantenere i risultati nel lungo termine e affrontare eventuali ricadute con maggiore resilienza</a:t>
            </a:r>
          </a:p>
        </p:txBody>
      </p:sp>
    </p:spTree>
    <p:extLst>
      <p:ext uri="{BB962C8B-B14F-4D97-AF65-F5344CB8AC3E}">
        <p14:creationId xmlns:p14="http://schemas.microsoft.com/office/powerpoint/2010/main" val="50890066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5E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2DDC64B-5B69-E0B4-E05D-A01A8BCEB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755" y="2546512"/>
            <a:ext cx="4645862" cy="210500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 b="1" kern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Grazie</a:t>
            </a:r>
            <a:r>
              <a:rPr lang="en-US" sz="2800" b="1" kern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 </a:t>
            </a:r>
            <a:r>
              <a:rPr lang="en-US" sz="2800" b="1" kern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l’attenzione</a:t>
            </a:r>
            <a:r>
              <a:rPr lang="en-US" sz="2800" b="1" kern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3BCAE773-DA80-F61F-EC75-4FEB30EA98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5530" y="0"/>
            <a:ext cx="6503746" cy="6858000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BD5FB041-2BD6-7EEB-577C-7CA561269111}"/>
              </a:ext>
            </a:extLst>
          </p:cNvPr>
          <p:cNvSpPr txBox="1"/>
          <p:nvPr/>
        </p:nvSpPr>
        <p:spPr>
          <a:xfrm>
            <a:off x="641755" y="914400"/>
            <a:ext cx="41088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800" i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Reggio Calabria, 21 giugno 2024</a:t>
            </a:r>
          </a:p>
          <a:p>
            <a:pPr algn="ctr"/>
            <a:r>
              <a:rPr lang="it-IT" sz="1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Congresso Regionale SICOB Calabria</a:t>
            </a:r>
          </a:p>
          <a:p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7AB2A5CB-DB6A-2D54-019C-D6AE00E9F4E7}"/>
              </a:ext>
            </a:extLst>
          </p:cNvPr>
          <p:cNvSpPr txBox="1"/>
          <p:nvPr/>
        </p:nvSpPr>
        <p:spPr>
          <a:xfrm>
            <a:off x="834887" y="5327374"/>
            <a:ext cx="33595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Domenico.madonna1@asprc.it</a:t>
            </a:r>
            <a:endParaRPr lang="it-IT" dirty="0">
              <a:solidFill>
                <a:schemeClr val="bg1"/>
              </a:solidFill>
            </a:endParaRPr>
          </a:p>
          <a:p>
            <a:r>
              <a:rPr lang="it-IT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domenicomadonna7@gmail.com</a:t>
            </a:r>
            <a:r>
              <a:rPr lang="it-IT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42188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E46C1507-CF60-BC54-8A0A-7482040AA3EC}"/>
              </a:ext>
            </a:extLst>
          </p:cNvPr>
          <p:cNvSpPr txBox="1"/>
          <p:nvPr/>
        </p:nvSpPr>
        <p:spPr>
          <a:xfrm>
            <a:off x="1636864" y="668224"/>
            <a:ext cx="940260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Aspettative </a:t>
            </a:r>
            <a:r>
              <a:rPr lang="it-IT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pre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-operatorie e fattori psicologici predittivi:</a:t>
            </a:r>
          </a:p>
          <a:p>
            <a:pPr algn="ctr"/>
            <a:r>
              <a:rPr lang="it-IT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EVIDENZE SCIENTIFICHE 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05547063-8679-27AE-8FC5-B29755373648}"/>
              </a:ext>
            </a:extLst>
          </p:cNvPr>
          <p:cNvSpPr txBox="1"/>
          <p:nvPr/>
        </p:nvSpPr>
        <p:spPr>
          <a:xfrm>
            <a:off x="785036" y="1633614"/>
            <a:ext cx="4808043" cy="30130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Uno studio multicentrico condotto nei Paesi Bassi e in Danimarca ha identificato fattori predittivi di un miglioramento della funzione psicologica post-operatoria, tra cui:</a:t>
            </a: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it-IT" sz="20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Aspettative realistiche sulla perdita di peso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(&lt;40% del peso corporeo desiderato)</a:t>
            </a:r>
          </a:p>
        </p:txBody>
      </p:sp>
      <p:pic>
        <p:nvPicPr>
          <p:cNvPr id="10" name="Immagine 9" descr="Immagine che contiene testo, schermata, Carattere&#10;&#10;Descrizione generata automaticamente">
            <a:extLst>
              <a:ext uri="{FF2B5EF4-FFF2-40B4-BE49-F238E27FC236}">
                <a16:creationId xmlns:a16="http://schemas.microsoft.com/office/drawing/2014/main" id="{8629C9CA-D790-4F63-67BE-6F54B796E3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2933" y="1900657"/>
            <a:ext cx="5354031" cy="2745961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2646DB6C-B9FD-4E51-CB3F-E5D8247838BB}"/>
              </a:ext>
            </a:extLst>
          </p:cNvPr>
          <p:cNvSpPr txBox="1"/>
          <p:nvPr/>
        </p:nvSpPr>
        <p:spPr>
          <a:xfrm>
            <a:off x="944361" y="6007998"/>
            <a:ext cx="1030327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È emerso che un maggiore dimagrimento a 1 e 2 anni post-operatori </a:t>
            </a:r>
          </a:p>
          <a:p>
            <a:pPr algn="ctr"/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era associato a punteggi più elevati nella funzione psicologica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C700104D-1CA2-572A-7DBE-E6D98D38E397}"/>
              </a:ext>
            </a:extLst>
          </p:cNvPr>
          <p:cNvSpPr txBox="1"/>
          <p:nvPr/>
        </p:nvSpPr>
        <p:spPr>
          <a:xfrm>
            <a:off x="785036" y="4646618"/>
            <a:ext cx="11144201" cy="11663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it-IT" sz="20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Livello educativo elevato</a:t>
            </a:r>
          </a:p>
          <a:p>
            <a:pPr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it-IT" sz="20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Assenza di precedenti patologie psichiatriche</a:t>
            </a:r>
          </a:p>
          <a:p>
            <a:pPr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it-IT" sz="20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Occupazione stabile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prima dell'intervento</a:t>
            </a:r>
          </a:p>
        </p:txBody>
      </p:sp>
      <p:sp>
        <p:nvSpPr>
          <p:cNvPr id="2" name="Ovale 1">
            <a:extLst>
              <a:ext uri="{FF2B5EF4-FFF2-40B4-BE49-F238E27FC236}">
                <a16:creationId xmlns:a16="http://schemas.microsoft.com/office/drawing/2014/main" id="{B8D30D2B-2887-B83E-25EA-21E4940E5E84}"/>
              </a:ext>
            </a:extLst>
          </p:cNvPr>
          <p:cNvSpPr/>
          <p:nvPr/>
        </p:nvSpPr>
        <p:spPr>
          <a:xfrm>
            <a:off x="10843878" y="1633614"/>
            <a:ext cx="807522" cy="75332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Palatino" pitchFamily="2" charset="77"/>
                <a:ea typeface="Palatino" pitchFamily="2" charset="77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5960470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05547063-8679-27AE-8FC5-B29755373648}"/>
              </a:ext>
            </a:extLst>
          </p:cNvPr>
          <p:cNvSpPr txBox="1"/>
          <p:nvPr/>
        </p:nvSpPr>
        <p:spPr>
          <a:xfrm>
            <a:off x="922498" y="1632210"/>
            <a:ext cx="10831339" cy="7970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Questa revisione sistematica ha esaminato </a:t>
            </a:r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l'influenza di fattori mentali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e comportamentali </a:t>
            </a:r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sulla perdita di peso post-operatoria</a:t>
            </a:r>
          </a:p>
        </p:txBody>
      </p:sp>
      <p:pic>
        <p:nvPicPr>
          <p:cNvPr id="5" name="Immagine 4" descr="Immagine che contiene testo, schermata, Carattere&#10;&#10;Descrizione generata automaticamente">
            <a:extLst>
              <a:ext uri="{FF2B5EF4-FFF2-40B4-BE49-F238E27FC236}">
                <a16:creationId xmlns:a16="http://schemas.microsoft.com/office/drawing/2014/main" id="{3A17E803-32A8-B408-64AD-52E67187B4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498" y="2897850"/>
            <a:ext cx="6117787" cy="2585540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B1B14975-2F2A-1C40-DED8-1ECC749FCC0B}"/>
              </a:ext>
            </a:extLst>
          </p:cNvPr>
          <p:cNvSpPr txBox="1"/>
          <p:nvPr/>
        </p:nvSpPr>
        <p:spPr>
          <a:xfrm>
            <a:off x="1636864" y="668224"/>
            <a:ext cx="940260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Aspettative </a:t>
            </a:r>
            <a:r>
              <a:rPr lang="it-IT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pre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-operatorie e fattori psicologici predittivi:</a:t>
            </a:r>
          </a:p>
          <a:p>
            <a:pPr algn="ctr"/>
            <a:r>
              <a:rPr lang="it-IT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EVIDENZE SCIENTIFICHE 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17253E0E-592E-276C-F01D-E3DB5AB27DF3}"/>
              </a:ext>
            </a:extLst>
          </p:cNvPr>
          <p:cNvSpPr txBox="1"/>
          <p:nvPr/>
        </p:nvSpPr>
        <p:spPr>
          <a:xfrm>
            <a:off x="7040285" y="2314786"/>
            <a:ext cx="4481155" cy="37516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     È stato osservato che: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it-IT" sz="20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una maggiore aderenza post-operatoria 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era associata a</a:t>
            </a:r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 una perdita di peso in eccesso superiore del 6,86%-13,68%</a:t>
            </a:r>
          </a:p>
          <a:p>
            <a:pPr>
              <a:lnSpc>
                <a:spcPct val="120000"/>
              </a:lnSpc>
            </a:pPr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la presenza di </a:t>
            </a:r>
            <a:r>
              <a:rPr lang="it-IT" sz="20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sintomi di binge </a:t>
            </a:r>
            <a:r>
              <a:rPr lang="it-IT" sz="2000" dirty="0" err="1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eating</a:t>
            </a:r>
            <a:r>
              <a:rPr lang="it-IT" sz="20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post-operatorio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era correlata </a:t>
            </a:r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a una perdita di peso inferiore dell'11,92%</a:t>
            </a:r>
          </a:p>
        </p:txBody>
      </p:sp>
      <p:sp>
        <p:nvSpPr>
          <p:cNvPr id="2" name="Ovale 1">
            <a:extLst>
              <a:ext uri="{FF2B5EF4-FFF2-40B4-BE49-F238E27FC236}">
                <a16:creationId xmlns:a16="http://schemas.microsoft.com/office/drawing/2014/main" id="{CA5D33BB-2C62-36A2-CA0F-44351069AC2D}"/>
              </a:ext>
            </a:extLst>
          </p:cNvPr>
          <p:cNvSpPr/>
          <p:nvPr/>
        </p:nvSpPr>
        <p:spPr>
          <a:xfrm>
            <a:off x="518737" y="2562212"/>
            <a:ext cx="807522" cy="75332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Palatino" pitchFamily="2" charset="77"/>
                <a:ea typeface="Palatino" pitchFamily="2" charset="77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5003414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05547063-8679-27AE-8FC5-B29755373648}"/>
              </a:ext>
            </a:extLst>
          </p:cNvPr>
          <p:cNvSpPr txBox="1"/>
          <p:nvPr/>
        </p:nvSpPr>
        <p:spPr>
          <a:xfrm>
            <a:off x="1726690" y="2014427"/>
            <a:ext cx="8738614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Questi risultati suggeriscono l'importanza di </a:t>
            </a:r>
            <a:r>
              <a:rPr lang="it-IT" sz="2400" b="1" dirty="0">
                <a:solidFill>
                  <a:srgbClr val="0091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valutazione psicologica pre-operatoria approfondita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, che consideri non solo la presenza di patologie psichiatriche, ma anche fattori come le aspettative del paziente, il livello educativo, la storia occupazionale e il livello di distress psicologico</a:t>
            </a:r>
          </a:p>
          <a:p>
            <a:pPr algn="ctr"/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2000" b="1" dirty="0">
              <a:solidFill>
                <a:srgbClr val="00919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C04BF575-B18E-06F6-93EE-D80C693AE1BB}"/>
              </a:ext>
            </a:extLst>
          </p:cNvPr>
          <p:cNvSpPr txBox="1"/>
          <p:nvPr/>
        </p:nvSpPr>
        <p:spPr>
          <a:xfrm>
            <a:off x="1394693" y="801644"/>
            <a:ext cx="940260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Aspettative pre-operatorie e fattori psicologici predittivi:</a:t>
            </a:r>
          </a:p>
          <a:p>
            <a:pPr algn="ctr"/>
            <a:r>
              <a:rPr lang="it-IT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IMPLICAZIONI PER LA PRATICA CLINICA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B3BAA7AC-75BE-57CE-3A6A-7B9002FFB1E5}"/>
              </a:ext>
            </a:extLst>
          </p:cNvPr>
          <p:cNvSpPr txBox="1"/>
          <p:nvPr/>
        </p:nvSpPr>
        <p:spPr>
          <a:xfrm>
            <a:off x="3737113" y="4972016"/>
            <a:ext cx="3498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4C64B7"/>
                </a:solidFill>
              </a:rPr>
              <a:t>Vediamo quali sono</a:t>
            </a:r>
          </a:p>
        </p:txBody>
      </p:sp>
      <p:sp>
        <p:nvSpPr>
          <p:cNvPr id="5" name="Freccia destra 4">
            <a:extLst>
              <a:ext uri="{FF2B5EF4-FFF2-40B4-BE49-F238E27FC236}">
                <a16:creationId xmlns:a16="http://schemas.microsoft.com/office/drawing/2014/main" id="{17B229FD-8884-906F-940D-E13E9DFB5033}"/>
              </a:ext>
            </a:extLst>
          </p:cNvPr>
          <p:cNvSpPr/>
          <p:nvPr/>
        </p:nvSpPr>
        <p:spPr>
          <a:xfrm>
            <a:off x="7368209" y="4972016"/>
            <a:ext cx="1895061" cy="53008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1040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05547063-8679-27AE-8FC5-B29755373648}"/>
              </a:ext>
            </a:extLst>
          </p:cNvPr>
          <p:cNvSpPr txBox="1"/>
          <p:nvPr/>
        </p:nvSpPr>
        <p:spPr>
          <a:xfrm>
            <a:off x="970026" y="1354705"/>
            <a:ext cx="10251945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È utile adottare una 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batteria integrata di strumenti clinici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, quali:</a:t>
            </a:r>
            <a:endParaRPr lang="it-IT" sz="2400" dirty="0">
              <a:effectLst/>
              <a:latin typeface="Helvetica Neue" panose="02000503000000020004" pitchFamily="2" charset="0"/>
            </a:endParaRPr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sz="2400" b="1" dirty="0">
                <a:solidFill>
                  <a:srgbClr val="009193"/>
                </a:solidFill>
                <a:effectLst/>
                <a:latin typeface="Helvetica Neue" panose="02000503000000020004" pitchFamily="2" charset="0"/>
              </a:rPr>
              <a:t>Colloqui clinici strutturati o semi-strutturati</a:t>
            </a:r>
            <a:r>
              <a:rPr lang="it-IT" sz="2400" dirty="0">
                <a:effectLst/>
                <a:latin typeface="Helvetica Neue" panose="02000503000000020004" pitchFamily="2" charset="0"/>
              </a:rPr>
              <a:t>: permettono di esplorare la storia personale, le motivazioni all’intervento, le aspettative, i vissuti legati al peso corporeo e le modalità di gestione emotiva. Possono includere anche l’indagine di eventuali disturbi psichiatrici pregressi o attuali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b="1" dirty="0">
                <a:solidFill>
                  <a:srgbClr val="009193"/>
                </a:solidFill>
                <a:effectLst/>
                <a:latin typeface="Helvetica Neue" panose="02000503000000020004" pitchFamily="2" charset="0"/>
              </a:rPr>
              <a:t>Questionari psicometrici</a:t>
            </a:r>
            <a:r>
              <a:rPr lang="it-IT" sz="2400" dirty="0">
                <a:effectLst/>
                <a:latin typeface="Helvetica Neue" panose="02000503000000020004" pitchFamily="2" charset="0"/>
              </a:rPr>
              <a:t>: strumenti standardizzati per la valutazione di specifiche aree psicologiche. Ad esempio:</a:t>
            </a:r>
          </a:p>
          <a:p>
            <a:pPr marL="1257300" lvl="2" indent="-342900" algn="just">
              <a:buFont typeface="Wingdings" pitchFamily="2" charset="2"/>
              <a:buChar char="§"/>
            </a:pPr>
            <a:r>
              <a:rPr lang="it-IT" sz="2400" b="1" dirty="0">
                <a:effectLst/>
                <a:latin typeface="Helvetica Neue" panose="02000503000000020004" pitchFamily="2" charset="0"/>
              </a:rPr>
              <a:t>Beck </a:t>
            </a:r>
            <a:r>
              <a:rPr lang="it-IT" sz="2400" b="1" dirty="0" err="1">
                <a:effectLst/>
                <a:latin typeface="Helvetica Neue" panose="02000503000000020004" pitchFamily="2" charset="0"/>
              </a:rPr>
              <a:t>Depression</a:t>
            </a:r>
            <a:r>
              <a:rPr lang="it-IT" sz="2400" b="1" dirty="0">
                <a:effectLst/>
                <a:latin typeface="Helvetica Neue" panose="02000503000000020004" pitchFamily="2" charset="0"/>
              </a:rPr>
              <a:t> Inventory (BDI): </a:t>
            </a:r>
            <a:r>
              <a:rPr lang="it-IT" sz="2400" dirty="0">
                <a:effectLst/>
                <a:latin typeface="Helvetica Neue" panose="02000503000000020004" pitchFamily="2" charset="0"/>
              </a:rPr>
              <a:t>per misurare la presenza e la gravità dei sintomi depressivi;</a:t>
            </a:r>
          </a:p>
          <a:p>
            <a:pPr marL="1257300" lvl="2" indent="-342900" algn="just">
              <a:buFont typeface="Wingdings" pitchFamily="2" charset="2"/>
              <a:buChar char="§"/>
            </a:pPr>
            <a:r>
              <a:rPr lang="it-IT" sz="2400" b="1" dirty="0">
                <a:effectLst/>
                <a:latin typeface="Helvetica Neue" panose="02000503000000020004" pitchFamily="2" charset="0"/>
              </a:rPr>
              <a:t>Body </a:t>
            </a:r>
            <a:r>
              <a:rPr lang="it-IT" sz="2400" b="1" dirty="0" err="1">
                <a:effectLst/>
                <a:latin typeface="Helvetica Neue" panose="02000503000000020004" pitchFamily="2" charset="0"/>
              </a:rPr>
              <a:t>Shape</a:t>
            </a:r>
            <a:r>
              <a:rPr lang="it-IT" sz="2400" b="1" dirty="0">
                <a:effectLst/>
                <a:latin typeface="Helvetica Neue" panose="02000503000000020004" pitchFamily="2" charset="0"/>
              </a:rPr>
              <a:t> </a:t>
            </a:r>
            <a:r>
              <a:rPr lang="it-IT" sz="2400" b="1" dirty="0" err="1">
                <a:effectLst/>
                <a:latin typeface="Helvetica Neue" panose="02000503000000020004" pitchFamily="2" charset="0"/>
              </a:rPr>
              <a:t>Questionnaire</a:t>
            </a:r>
            <a:r>
              <a:rPr lang="it-IT" sz="2400" b="1" dirty="0">
                <a:effectLst/>
                <a:latin typeface="Helvetica Neue" panose="02000503000000020004" pitchFamily="2" charset="0"/>
              </a:rPr>
              <a:t> (BSQ): </a:t>
            </a:r>
            <a:r>
              <a:rPr lang="it-IT" sz="2400" dirty="0">
                <a:effectLst/>
                <a:latin typeface="Helvetica Neue" panose="02000503000000020004" pitchFamily="2" charset="0"/>
              </a:rPr>
              <a:t>utile per valutare il grado di insoddisfazione corporea e la preoccupazione per la forma fisica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C04BF575-B18E-06F6-93EE-D80C693AE1BB}"/>
              </a:ext>
            </a:extLst>
          </p:cNvPr>
          <p:cNvSpPr txBox="1"/>
          <p:nvPr/>
        </p:nvSpPr>
        <p:spPr>
          <a:xfrm>
            <a:off x="1394695" y="401788"/>
            <a:ext cx="940260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Aspettative </a:t>
            </a:r>
            <a:r>
              <a:rPr lang="it-IT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pre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-operatorie e fattori psicologici predittivi:</a:t>
            </a:r>
          </a:p>
          <a:p>
            <a:pPr algn="ctr"/>
            <a:r>
              <a:rPr lang="it-IT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IMPLICAZIONI PER LA PRATICA CLINICA</a:t>
            </a:r>
          </a:p>
        </p:txBody>
      </p:sp>
    </p:spTree>
    <p:extLst>
      <p:ext uri="{BB962C8B-B14F-4D97-AF65-F5344CB8AC3E}">
        <p14:creationId xmlns:p14="http://schemas.microsoft.com/office/powerpoint/2010/main" val="704256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05547063-8679-27AE-8FC5-B29755373648}"/>
              </a:ext>
            </a:extLst>
          </p:cNvPr>
          <p:cNvSpPr txBox="1"/>
          <p:nvPr/>
        </p:nvSpPr>
        <p:spPr>
          <a:xfrm>
            <a:off x="970025" y="1595348"/>
            <a:ext cx="10251945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b="1" dirty="0">
                <a:solidFill>
                  <a:srgbClr val="0091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Scale di qualità della vita</a:t>
            </a:r>
            <a:r>
              <a:rPr lang="it-IT" sz="2400" dirty="0">
                <a:solidFill>
                  <a:srgbClr val="0091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come la </a:t>
            </a:r>
            <a:r>
              <a:rPr lang="it-IT" sz="2400" i="1" dirty="0">
                <a:latin typeface="Arial" panose="020B0604020202020204" pitchFamily="34" charset="0"/>
                <a:cs typeface="Arial" panose="020B0604020202020204" pitchFamily="34" charset="0"/>
              </a:rPr>
              <a:t>SF-36 Health Survey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, che offre una panoramica multidimensionale sul benessere percepito, sia fisico che psicologico, e sull’impatto del peso sulla vita quotidiana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it-IT" sz="2400" dirty="0">
              <a:solidFill>
                <a:srgbClr val="00919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b="1" dirty="0">
                <a:solidFill>
                  <a:srgbClr val="0091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Diari alimentari e comportamentali</a:t>
            </a:r>
            <a:r>
              <a:rPr lang="it-IT" sz="2400" dirty="0">
                <a:solidFill>
                  <a:srgbClr val="0091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strumenti pratici per monitorare le abitudini alimentari, i trigger emotivi legati al cibo, la consapevolezza dei comportamenti e le eventuali condotte disfunzionali (abbuffate, restrizioni, compensazioni)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C04BF575-B18E-06F6-93EE-D80C693AE1BB}"/>
              </a:ext>
            </a:extLst>
          </p:cNvPr>
          <p:cNvSpPr txBox="1"/>
          <p:nvPr/>
        </p:nvSpPr>
        <p:spPr>
          <a:xfrm>
            <a:off x="1394692" y="583069"/>
            <a:ext cx="940260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Aspettative </a:t>
            </a:r>
            <a:r>
              <a:rPr lang="it-IT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pre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-operatorie e fattori psicologici predittivi:</a:t>
            </a:r>
          </a:p>
          <a:p>
            <a:pPr algn="ctr"/>
            <a:r>
              <a:rPr lang="it-IT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IMPLICAZIONI PER LA PRATICA CLINICA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F28D3BD2-EF01-279D-E4E4-2D309A37D0CD}"/>
              </a:ext>
            </a:extLst>
          </p:cNvPr>
          <p:cNvSpPr txBox="1"/>
          <p:nvPr/>
        </p:nvSpPr>
        <p:spPr>
          <a:xfrm>
            <a:off x="2225038" y="5004900"/>
            <a:ext cx="774192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000" i="1" dirty="0">
                <a:latin typeface="Arial" panose="020B0604020202020204" pitchFamily="34" charset="0"/>
                <a:cs typeface="Arial" panose="020B0604020202020204" pitchFamily="34" charset="0"/>
              </a:rPr>
              <a:t>L’uso combinato di questi strumenti consente di costruire un quadro clinico più accurato e di personalizzare l’intervento psicoeducativo o psicoterapeutico, migliorando l’aderenza al percorso post-operatorio e la sostenibilità dei risultati nel tempo</a:t>
            </a:r>
          </a:p>
        </p:txBody>
      </p:sp>
    </p:spTree>
    <p:extLst>
      <p:ext uri="{BB962C8B-B14F-4D97-AF65-F5344CB8AC3E}">
        <p14:creationId xmlns:p14="http://schemas.microsoft.com/office/powerpoint/2010/main" val="233682740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1470</TotalTime>
  <Words>3454</Words>
  <Application>Microsoft Macintosh PowerPoint</Application>
  <PresentationFormat>Widescreen</PresentationFormat>
  <Paragraphs>243</Paragraphs>
  <Slides>43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43</vt:i4>
      </vt:variant>
    </vt:vector>
  </HeadingPairs>
  <TitlesOfParts>
    <vt:vector size="50" baseType="lpstr">
      <vt:lpstr>Arial</vt:lpstr>
      <vt:lpstr>Calibri</vt:lpstr>
      <vt:lpstr>Calibri Light</vt:lpstr>
      <vt:lpstr>Helvetica Neue</vt:lpstr>
      <vt:lpstr>Palatino</vt:lpstr>
      <vt:lpstr>Wingdings</vt:lpstr>
      <vt:lpstr>Tema di Office</vt:lpstr>
      <vt:lpstr>Gestione delle aspettative  e prevenzione delle ricadute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Grazie per l’attenzione!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Gestione delle aspettative  e prevenzione delle ricadute</dc:title>
  <dc:creator>Mariaconcetta Barone</dc:creator>
  <cp:lastModifiedBy>Domenico Madonna</cp:lastModifiedBy>
  <cp:revision>20</cp:revision>
  <dcterms:created xsi:type="dcterms:W3CDTF">2025-06-15T16:44:10Z</dcterms:created>
  <dcterms:modified xsi:type="dcterms:W3CDTF">2025-06-20T11:17:13Z</dcterms:modified>
</cp:coreProperties>
</file>